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419600" y="0"/>
            <a:ext cx="7416800" cy="9144000"/>
          </a:xfrm>
          <a:prstGeom prst="rect">
            <a:avLst/>
          </a:prstGeom>
        </p:spPr>
      </p:pic>
      <p:sp>
        <p:nvSpPr>
          <p:cNvPr name="TextBox 3" id="3"/>
          <p:cNvSpPr txBox="true"/>
          <p:nvPr/>
        </p:nvSpPr>
        <p:spPr>
          <a:xfrm>
            <a:off x="0" y="9144000"/>
            <a:ext cx="16256000" cy="10731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JRL0926978dc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Priam sends for his sons</a:t>
            </a:r>
            <a:r>
              <a:rPr lang="en-US" sz="1200">
                <a:latin typeface="Arial"/>
              </a:rPr>
              <a:t>
</a:t>
            </a:r>
            <a:r>
              <a:rPr lang="en-US" sz="1200" b="true">
                <a:latin typeface="Arial"/>
              </a:rPr>
              <a:t>Parent Work Title</a:t>
            </a:r>
            <a:r>
              <a:rPr lang="en-US" sz="1200" b="false">
                <a:latin typeface="Arial"/>
              </a:rPr>
              <a:t> </a:t>
            </a:r>
            <a:r>
              <a:rPr lang="en-US" sz="1200" b="false">
                <a:latin typeface="Arial"/>
              </a:rPr>
              <a:t>Siege of Troy</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Sege of Troy</a:t>
            </a:r>
            <a:r>
              <a:rPr lang="en-US" sz="1200">
                <a:latin typeface="Arial"/>
              </a:rPr>
              <a:t>
</a:t>
            </a:r>
            <a:r>
              <a:rPr lang="en-US" sz="1200" b="true">
                <a:latin typeface="Arial"/>
              </a:rPr>
              <a:t>Creator</a:t>
            </a:r>
            <a:r>
              <a:rPr lang="en-US" sz="1200" b="false">
                <a:latin typeface="Arial"/>
              </a:rPr>
              <a:t> </a:t>
            </a:r>
            <a:r>
              <a:rPr lang="en-US" sz="1200" b="false">
                <a:latin typeface="Arial"/>
              </a:rPr>
              <a:t>Lydgate, John, 1370?-1451?</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Display Creator</a:t>
            </a:r>
            <a:r>
              <a:rPr lang="en-US" sz="1200" b="false">
                <a:latin typeface="Arial"/>
              </a:rPr>
              <a:t> </a:t>
            </a:r>
            <a:r>
              <a:rPr lang="en-US" sz="1200" b="false">
                <a:latin typeface="Arial"/>
              </a:rPr>
              <a:t>Lydgate, John, 1370?-1451?</a:t>
            </a:r>
            <a:r>
              <a:rPr lang="en-US" sz="1200">
                <a:latin typeface="Arial"/>
              </a:rPr>
              <a:t>
</a:t>
            </a:r>
            <a:r>
              <a:rPr lang="en-US" sz="1200" b="true">
                <a:latin typeface="Arial"/>
              </a:rPr>
              <a:t>Date Created</a:t>
            </a:r>
            <a:r>
              <a:rPr lang="en-US" sz="1200" b="false">
                <a:latin typeface="Arial"/>
              </a:rPr>
              <a:t> </a:t>
            </a:r>
            <a:r>
              <a:rPr lang="en-US" sz="1200" b="false">
                <a:latin typeface="Arial"/>
              </a:rPr>
              <a:t>15th century [mid]</a:t>
            </a:r>
            <a:r>
              <a:rPr lang="en-US" sz="1200">
                <a:latin typeface="Arial"/>
              </a:rPr>
              <a:t>
</a:t>
            </a:r>
            <a:r>
              <a:rPr lang="en-US" sz="1200" b="true">
                <a:latin typeface="Arial"/>
              </a:rPr>
              <a:t>Page</a:t>
            </a:r>
            <a:r>
              <a:rPr lang="en-US" sz="1200" b="false">
                <a:latin typeface="Arial"/>
              </a:rPr>
              <a:t> </a:t>
            </a:r>
            <a:r>
              <a:rPr lang="en-US" sz="1200" b="false">
                <a:latin typeface="Arial"/>
              </a:rPr>
              <a:t>40v</a:t>
            </a:r>
            <a:r>
              <a:rPr lang="en-US" sz="1200">
                <a:latin typeface="Arial"/>
              </a:rPr>
              <a:t>
</a:t>
            </a:r>
            <a:r>
              <a:rPr lang="en-US" sz="1200" b="true">
                <a:latin typeface="Arial"/>
              </a:rPr>
              <a:t>Image Sequence Number</a:t>
            </a:r>
            <a:r>
              <a:rPr lang="en-US" sz="1200" b="false">
                <a:latin typeface="Arial"/>
              </a:rPr>
              <a:t> </a:t>
            </a:r>
            <a:r>
              <a:rPr lang="en-US" sz="1200" b="false">
                <a:latin typeface="Arial"/>
              </a:rPr>
              <a:t>040v</a:t>
            </a:r>
            <a:r>
              <a:rPr lang="en-US" sz="1200">
                <a:latin typeface="Arial"/>
              </a:rPr>
              <a:t>
</a:t>
            </a:r>
            <a:r>
              <a:rPr lang="en-US" sz="1200" b="true">
                <a:latin typeface="Arial"/>
              </a:rPr>
              <a:t>Description</a:t>
            </a:r>
            <a:r>
              <a:rPr lang="en-US" sz="1200" b="false">
                <a:latin typeface="Arial"/>
              </a:rPr>
              <a:t> </a:t>
            </a:r>
            <a:r>
              <a:rPr lang="en-US" sz="1200" b="false">
                <a:latin typeface="Arial"/>
              </a:rPr>
              <a:t>Siege of Troy. Book two: the Trojans agree to go to war with Greece. Priam sends for all his sons and tells then that the destruction of Troy and misuse of Hesione should be avenged. Illustrated detail in margin: Priam's council with his sons and others. There is a floriated, illuminated full border and two illuminated initials in the text. The illustration has been identified as being painted by an artist stylistically close to William Abell, an important mid-fifteenth English illuminator. The written space is 305 x 200 mm, 2 columns and 44 lines and the script is anglicana formata by two hands.</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Troy (Extinct city)--History</a:t>
            </a:r>
            <a:r>
              <a:rPr lang="en-US" sz="1200">
                <a:latin typeface="Arial"/>
              </a:rPr>
              <a:t>
</a:t>
            </a:r>
            <a:r>
              <a:rPr lang="en-US" sz="1200" b="true">
                <a:latin typeface="Arial"/>
              </a:rPr>
              <a:t>Subject</a:t>
            </a:r>
            <a:r>
              <a:rPr lang="en-US" sz="1200" b="false">
                <a:latin typeface="Arial"/>
              </a:rPr>
              <a:t> </a:t>
            </a:r>
            <a:r>
              <a:rPr lang="en-US" sz="1200" b="false">
                <a:latin typeface="Arial"/>
              </a:rPr>
              <a:t>Mythology, Greek--Poetry</a:t>
            </a:r>
            <a:r>
              <a:rPr lang="en-US" sz="1200">
                <a:latin typeface="Arial"/>
              </a:rPr>
              <a:t>
</a:t>
            </a:r>
            <a:r>
              <a:rPr lang="en-US" sz="1200" b="true">
                <a:latin typeface="Arial"/>
              </a:rPr>
              <a:t>Subject</a:t>
            </a:r>
            <a:r>
              <a:rPr lang="en-US" sz="1200" b="false">
                <a:latin typeface="Arial"/>
              </a:rPr>
              <a:t> </a:t>
            </a:r>
            <a:r>
              <a:rPr lang="en-US" sz="1200" b="false">
                <a:latin typeface="Arial"/>
              </a:rPr>
              <a:t>Trojan War</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Mythology, Greek, in literature</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Sub-Category</a:t>
            </a:r>
            <a:r>
              <a:rPr lang="en-US" sz="1200" b="false">
                <a:latin typeface="Arial"/>
              </a:rPr>
              <a:t> </a:t>
            </a:r>
            <a:r>
              <a:rPr lang="en-US" sz="1200" b="false">
                <a:latin typeface="Arial"/>
              </a:rPr>
              <a:t>Miniatures (paintings)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Time Period Covered</a:t>
            </a:r>
            <a:r>
              <a:rPr lang="en-US" sz="1200" b="false">
                <a:latin typeface="Arial"/>
              </a:rPr>
              <a:t> </a:t>
            </a:r>
            <a:r>
              <a:rPr lang="en-US" sz="1200" b="false">
                <a:latin typeface="Arial"/>
              </a:rPr>
              <a:t>1500 - 750 BCE</a:t>
            </a:r>
            <a:r>
              <a:rPr lang="en-US" sz="1200">
                <a:latin typeface="Arial"/>
              </a:rPr>
              <a:t>
</a:t>
            </a:r>
            <a:r>
              <a:rPr lang="en-US" sz="1200" b="true">
                <a:latin typeface="Arial"/>
              </a:rPr>
              <a:t>Places Covered</a:t>
            </a:r>
            <a:r>
              <a:rPr lang="en-US" sz="1200" b="false">
                <a:latin typeface="Arial"/>
              </a:rPr>
              <a:t> </a:t>
            </a:r>
            <a:r>
              <a:rPr lang="en-US" sz="1200" b="false">
                <a:latin typeface="Arial"/>
              </a:rPr>
              <a:t>Turkey: Marmara: Çanakkale: Troy</a:t>
            </a:r>
            <a:r>
              <a:rPr lang="en-US" sz="1200">
                <a:latin typeface="Arial"/>
              </a:rPr>
              <a:t>
</a:t>
            </a:r>
            <a:r>
              <a:rPr lang="en-US" sz="1200" b="true">
                <a:latin typeface="Arial"/>
              </a:rPr>
              <a:t>People Covered</a:t>
            </a:r>
            <a:r>
              <a:rPr lang="en-US" sz="1200" b="false">
                <a:latin typeface="Arial"/>
              </a:rPr>
              <a:t> </a:t>
            </a:r>
            <a:r>
              <a:rPr lang="en-US" sz="1200" b="false">
                <a:latin typeface="Arial"/>
              </a:rPr>
              <a:t>Hesione (Greek mythology)</a:t>
            </a:r>
            <a:r>
              <a:rPr lang="en-US" sz="1200">
                <a:latin typeface="Arial"/>
              </a:rPr>
              <a:t>
</a:t>
            </a:r>
            <a:r>
              <a:rPr lang="en-US" sz="1200" b="true">
                <a:latin typeface="Arial"/>
              </a:rPr>
              <a:t>People Covered</a:t>
            </a:r>
            <a:r>
              <a:rPr lang="en-US" sz="1200" b="false">
                <a:latin typeface="Arial"/>
              </a:rPr>
              <a:t> </a:t>
            </a:r>
            <a:r>
              <a:rPr lang="en-US" sz="1200" b="false">
                <a:latin typeface="Arial"/>
              </a:rPr>
              <a:t>Lydgate, John, 1370?-1451?</a:t>
            </a:r>
            <a:r>
              <a:rPr lang="en-US" sz="1200">
                <a:latin typeface="Arial"/>
              </a:rPr>
              <a:t>
</a:t>
            </a:r>
            <a:r>
              <a:rPr lang="en-US" sz="1200" b="true">
                <a:latin typeface="Arial"/>
              </a:rPr>
              <a:t>People Covered</a:t>
            </a:r>
            <a:r>
              <a:rPr lang="en-US" sz="1200" b="false">
                <a:latin typeface="Arial"/>
              </a:rPr>
              <a:t> </a:t>
            </a:r>
            <a:r>
              <a:rPr lang="en-US" sz="1200" b="false">
                <a:latin typeface="Arial"/>
              </a:rPr>
              <a:t>Priam (Greek mythology)</a:t>
            </a:r>
            <a:r>
              <a:rPr lang="en-US" sz="1200">
                <a:latin typeface="Arial"/>
              </a:rPr>
              <a:t>
</a:t>
            </a:r>
            <a:r>
              <a:rPr lang="en-US" sz="1200" b="true">
                <a:latin typeface="Arial"/>
              </a:rPr>
              <a:t>Item Height</a:t>
            </a:r>
            <a:r>
              <a:rPr lang="en-US" sz="1200" b="false">
                <a:latin typeface="Arial"/>
              </a:rPr>
              <a:t> </a:t>
            </a:r>
            <a:r>
              <a:rPr lang="en-US" sz="1200" b="false">
                <a:latin typeface="Arial"/>
              </a:rPr>
              <a:t>451 mm</a:t>
            </a:r>
            <a:r>
              <a:rPr lang="en-US" sz="1200">
                <a:latin typeface="Arial"/>
              </a:rPr>
              <a:t>
</a:t>
            </a:r>
            <a:r>
              <a:rPr lang="en-US" sz="1200" b="true">
                <a:latin typeface="Arial"/>
              </a:rPr>
              <a:t>Item Width</a:t>
            </a:r>
            <a:r>
              <a:rPr lang="en-US" sz="1200" b="false">
                <a:latin typeface="Arial"/>
              </a:rPr>
              <a:t> </a:t>
            </a:r>
            <a:r>
              <a:rPr lang="en-US" sz="1200" b="false">
                <a:latin typeface="Arial"/>
              </a:rPr>
              <a:t>326 mm</a:t>
            </a:r>
            <a:r>
              <a:rPr lang="en-US" sz="1200">
                <a:latin typeface="Arial"/>
              </a:rPr>
              <a:t>
</a:t>
            </a:r>
            <a:r>
              <a:rPr lang="en-US" sz="1200" b="true">
                <a:latin typeface="Arial"/>
              </a:rPr>
              <a:t>Current Repository</a:t>
            </a:r>
            <a:r>
              <a:rPr lang="en-US" sz="1200" b="false">
                <a:latin typeface="Arial"/>
              </a:rPr>
              <a:t> </a:t>
            </a:r>
            <a:r>
              <a:rPr lang="en-US" sz="1200" b="false">
                <a:latin typeface="Arial"/>
              </a:rPr>
              <a:t>John Rylands University Library, The University of Manchester, U.K.</a:t>
            </a:r>
            <a:r>
              <a:rPr lang="en-US" sz="1200">
                <a:latin typeface="Arial"/>
              </a:rPr>
              <a:t>
</a:t>
            </a:r>
            <a:r>
              <a:rPr lang="en-US" sz="1200" b="true">
                <a:latin typeface="Arial"/>
              </a:rPr>
              <a:t>Provenance</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Provenance</a:t>
            </a:r>
            <a:r>
              <a:rPr lang="en-US" sz="1200" b="false">
                <a:latin typeface="Arial"/>
              </a:rPr>
              <a:t> </a:t>
            </a:r>
            <a:r>
              <a:rPr lang="en-US" sz="1200" b="false">
                <a:latin typeface="Arial"/>
              </a:rPr>
              <a:t>Perkins, Henry</a:t>
            </a:r>
            <a:r>
              <a:rPr lang="en-US" sz="1200">
                <a:latin typeface="Arial"/>
              </a:rPr>
              <a:t>
</a:t>
            </a:r>
            <a:r>
              <a:rPr lang="en-US" sz="1200" b="true">
                <a:latin typeface="Arial"/>
              </a:rPr>
              <a:t>Provenance</a:t>
            </a:r>
            <a:r>
              <a:rPr lang="en-US" sz="1200" b="false">
                <a:latin typeface="Arial"/>
              </a:rPr>
              <a:t> </a:t>
            </a:r>
            <a:r>
              <a:rPr lang="en-US" sz="1200" b="false">
                <a:latin typeface="Arial"/>
              </a:rPr>
              <a:t>Sykes, Mark Masterson, Sir</a:t>
            </a:r>
            <a:r>
              <a:rPr lang="en-US" sz="1200">
                <a:latin typeface="Arial"/>
              </a:rPr>
              <a:t>
</a:t>
            </a:r>
            <a:r>
              <a:rPr lang="en-US" sz="1200" b="true">
                <a:latin typeface="Arial"/>
              </a:rPr>
              <a:t>Provenance</a:t>
            </a:r>
            <a:r>
              <a:rPr lang="en-US" sz="1200" b="false">
                <a:latin typeface="Arial"/>
              </a:rPr>
              <a:t> </a:t>
            </a:r>
            <a:r>
              <a:rPr lang="en-US" sz="1200" b="false">
                <a:latin typeface="Arial"/>
              </a:rPr>
              <a:t>Dent, John</a:t>
            </a:r>
            <a:r>
              <a:rPr lang="en-US" sz="1200">
                <a:latin typeface="Arial"/>
              </a:rPr>
              <a:t>
</a:t>
            </a:r>
            <a:r>
              <a:rPr lang="en-US" sz="1200" b="true">
                <a:latin typeface="Arial"/>
              </a:rPr>
              <a:t>Provenance</a:t>
            </a:r>
            <a:r>
              <a:rPr lang="en-US" sz="1200" b="false">
                <a:latin typeface="Arial"/>
              </a:rPr>
              <a:t> </a:t>
            </a:r>
            <a:r>
              <a:rPr lang="en-US" sz="1200" b="false">
                <a:latin typeface="Arial"/>
              </a:rPr>
              <a:t>Mundy family of Markeaton Hall, Derbyshire.</a:t>
            </a:r>
            <a:r>
              <a:rPr lang="en-US" sz="1200">
                <a:latin typeface="Arial"/>
              </a:rPr>
              <a:t>
</a:t>
            </a:r>
            <a:r>
              <a:rPr lang="en-US" sz="1200" b="true">
                <a:latin typeface="Arial"/>
              </a:rPr>
              <a:t>Provenance</a:t>
            </a:r>
            <a:r>
              <a:rPr lang="en-US" sz="1200" b="false">
                <a:latin typeface="Arial"/>
              </a:rPr>
              <a:t> </a:t>
            </a:r>
            <a:r>
              <a:rPr lang="en-US" sz="1200" b="false">
                <a:latin typeface="Arial"/>
              </a:rPr>
              <a:t>Morgan, Hugh, of Monmouth in the marches of Walys</a:t>
            </a:r>
            <a:r>
              <a:rPr lang="en-US" sz="1200">
                <a:latin typeface="Arial"/>
              </a:rPr>
              <a:t>
</a:t>
            </a:r>
            <a:r>
              <a:rPr lang="en-US" sz="1200" b="true">
                <a:latin typeface="Arial"/>
              </a:rPr>
              <a:t>Provenance</a:t>
            </a:r>
            <a:r>
              <a:rPr lang="en-US" sz="1200" b="false">
                <a:latin typeface="Arial"/>
              </a:rPr>
              <a:t> </a:t>
            </a:r>
            <a:r>
              <a:rPr lang="en-US" sz="1200" b="false">
                <a:latin typeface="Arial"/>
              </a:rPr>
              <a:t>Carent family</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Bergen, Henry, 'Lydgate's Troy book. A.D. 1412-20 edited from the best manuscripts, with introduction, notes, and glossary.' (London: Pub. for the Early English Text Society, by K. Paul, Trench, Trübner &amp; Co., 1906-35.)</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338-9.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p.7.</a:t>
            </a:r>
            <a:r>
              <a:rPr lang="en-US" sz="1200">
                <a:latin typeface="Arial"/>
              </a:rPr>
              <a:t>
</a:t>
            </a:r>
            <a:r>
              <a:rPr lang="en-US" sz="1200" b="true">
                <a:latin typeface="Arial"/>
              </a:rPr>
              <a:t>Notes</a:t>
            </a:r>
            <a:r>
              <a:rPr lang="en-US" sz="1200" b="false">
                <a:latin typeface="Arial"/>
              </a:rPr>
              <a:t> </a:t>
            </a:r>
            <a:r>
              <a:rPr lang="en-US" sz="1200" b="false">
                <a:latin typeface="Arial"/>
              </a:rPr>
              <a:t>Purchased by Lord Crawford from London bookseller Bernard Quaritch.</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2009-07-06</a:t>
            </a:r>
            <a:r>
              <a:rPr lang="en-US" sz="1200">
                <a:latin typeface="Arial"/>
              </a:rPr>
              <a:t>
</a:t>
            </a:r>
            <a:r>
              <a:rPr lang="en-US" sz="1200" b="true">
                <a:latin typeface="Arial"/>
              </a:rPr>
              <a:t>Multi Page Number</a:t>
            </a:r>
            <a:r>
              <a:rPr lang="en-US" sz="1200" b="false">
                <a:latin typeface="Arial"/>
              </a:rPr>
              <a:t> </a:t>
            </a:r>
            <a:r>
              <a:rPr lang="en-US" sz="1200" b="false">
                <a:latin typeface="Arial"/>
              </a:rPr>
              <a:t>430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432300" y="0"/>
            <a:ext cx="7391400" cy="9144000"/>
          </a:xfrm>
          <a:prstGeom prst="rect">
            <a:avLst/>
          </a:prstGeom>
        </p:spPr>
      </p:pic>
      <p:sp>
        <p:nvSpPr>
          <p:cNvPr name="TextBox 3" id="3"/>
          <p:cNvSpPr txBox="true"/>
          <p:nvPr/>
        </p:nvSpPr>
        <p:spPr>
          <a:xfrm>
            <a:off x="0" y="9144000"/>
            <a:ext cx="16256000" cy="8166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JRL0911335dc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412</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href=http://man-fe.hosted.exlibrisgroup.com/MU_VU1:BLENDED:44MAN_ELGAR_DSgb133engmss412-413&gt;UoM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Endpaper</a:t>
            </a:r>
            <a:r>
              <a:rPr lang="en-US" sz="1200">
                <a:latin typeface="Arial"/>
              </a:rPr>
              <a:t>
</a:t>
            </a:r>
            <a:r>
              <a:rPr lang="en-US" sz="1200" b="true">
                <a:latin typeface="Arial"/>
              </a:rPr>
              <a:t>Alternative Image Title</a:t>
            </a:r>
            <a:r>
              <a:rPr lang="en-US" sz="1200" b="false">
                <a:latin typeface="Arial"/>
              </a:rPr>
              <a:t> </a:t>
            </a:r>
            <a:r>
              <a:rPr lang="en-US" sz="1200" b="false">
                <a:latin typeface="Arial"/>
              </a:rPr>
              <a:t>John Wycliffe</a:t>
            </a:r>
            <a:r>
              <a:rPr lang="en-US" sz="1200">
                <a:latin typeface="Arial"/>
              </a:rPr>
              <a:t>
</a:t>
            </a:r>
            <a:r>
              <a:rPr lang="en-US" sz="1200" b="true">
                <a:latin typeface="Arial"/>
              </a:rPr>
              <a:t>Parent Work Title</a:t>
            </a:r>
            <a:r>
              <a:rPr lang="en-US" sz="1200" b="false">
                <a:latin typeface="Arial"/>
              </a:rPr>
              <a:t> </a:t>
            </a:r>
            <a:r>
              <a:rPr lang="en-US" sz="1200" b="false">
                <a:latin typeface="Arial"/>
              </a:rPr>
              <a:t>Pore Caitif</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Pore Catiiff</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Poore Caitiff</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Poor Wretch</a:t>
            </a:r>
            <a:r>
              <a:rPr lang="en-US" sz="1200">
                <a:latin typeface="Arial"/>
              </a:rPr>
              <a:t>
</a:t>
            </a:r>
            <a:r>
              <a:rPr lang="en-US" sz="1200" b="true">
                <a:latin typeface="Arial"/>
              </a:rPr>
              <a:t>Creator</a:t>
            </a:r>
            <a:r>
              <a:rPr lang="en-US" sz="1200" b="false">
                <a:latin typeface="Arial"/>
              </a:rPr>
              <a:t> </a:t>
            </a:r>
            <a:r>
              <a:rPr lang="en-US" sz="1200" b="false">
                <a:latin typeface="Arial"/>
              </a:rPr>
              <a:t>Rivington, J.G. &amp; F.</a:t>
            </a:r>
            <a:r>
              <a:rPr lang="en-US" sz="1200">
                <a:latin typeface="Arial"/>
              </a:rPr>
              <a:t>
</a:t>
            </a:r>
            <a:r>
              <a:rPr lang="en-US" sz="1200" b="true">
                <a:latin typeface="Arial"/>
              </a:rPr>
              <a:t>Creator Role</a:t>
            </a:r>
            <a:r>
              <a:rPr lang="en-US" sz="1200" b="false">
                <a:latin typeface="Arial"/>
              </a:rPr>
              <a:t> </a:t>
            </a:r>
            <a:r>
              <a:rPr lang="en-US" sz="1200" b="false">
                <a:latin typeface="Arial"/>
              </a:rPr>
              <a:t>Publisher</a:t>
            </a:r>
            <a:r>
              <a:rPr lang="en-US" sz="1200">
                <a:latin typeface="Arial"/>
              </a:rPr>
              <a:t>
</a:t>
            </a:r>
            <a:r>
              <a:rPr lang="en-US" sz="1200" b="true">
                <a:latin typeface="Arial"/>
              </a:rPr>
              <a:t>Creator</a:t>
            </a:r>
            <a:r>
              <a:rPr lang="en-US" sz="1200" b="false">
                <a:latin typeface="Arial"/>
              </a:rPr>
              <a:t> </a:t>
            </a:r>
            <a:r>
              <a:rPr lang="en-US" sz="1200" b="false">
                <a:latin typeface="Arial"/>
              </a:rPr>
              <a:t>Dean, T.A.</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Creator</a:t>
            </a:r>
            <a:r>
              <a:rPr lang="en-US" sz="1200" b="false">
                <a:latin typeface="Arial"/>
              </a:rPr>
              <a:t> </a:t>
            </a:r>
            <a:r>
              <a:rPr lang="en-US" sz="1200" b="false">
                <a:latin typeface="Arial"/>
              </a:rPr>
              <a:t>Brain, E.</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 Attribution</a:t>
            </a:r>
            <a:r>
              <a:rPr lang="en-US" sz="1200" b="false">
                <a:latin typeface="Arial"/>
              </a:rPr>
              <a:t> </a:t>
            </a:r>
            <a:r>
              <a:rPr lang="en-US" sz="1200" b="false">
                <a:latin typeface="Arial"/>
              </a:rPr>
              <a:t>Wycliffe, John, -1384</a:t>
            </a:r>
            <a:r>
              <a:rPr lang="en-US" sz="1200">
                <a:latin typeface="Arial"/>
              </a:rPr>
              <a:t>
</a:t>
            </a:r>
            <a:r>
              <a:rPr lang="en-US" sz="1200" b="true">
                <a:latin typeface="Arial"/>
              </a:rPr>
              <a:t>Display Creator</a:t>
            </a:r>
            <a:r>
              <a:rPr lang="en-US" sz="1200" b="false">
                <a:latin typeface="Arial"/>
              </a:rPr>
              <a:t> </a:t>
            </a:r>
            <a:r>
              <a:rPr lang="en-US" sz="1200" b="false">
                <a:latin typeface="Arial"/>
              </a:rPr>
              <a:t>Wycliffe, John, -1384</a:t>
            </a:r>
            <a:r>
              <a:rPr lang="en-US" sz="1200">
                <a:latin typeface="Arial"/>
              </a:rPr>
              <a:t>
</a:t>
            </a:r>
            <a:r>
              <a:rPr lang="en-US" sz="1200" b="true">
                <a:latin typeface="Arial"/>
              </a:rPr>
              <a:t>Date Created</a:t>
            </a:r>
            <a:r>
              <a:rPr lang="en-US" sz="1200" b="false">
                <a:latin typeface="Arial"/>
              </a:rPr>
              <a:t> </a:t>
            </a:r>
            <a:r>
              <a:rPr lang="en-US" sz="1200" b="false">
                <a:latin typeface="Arial"/>
              </a:rPr>
              <a:t>15th century [c.1400]</a:t>
            </a:r>
            <a:r>
              <a:rPr lang="en-US" sz="1200">
                <a:latin typeface="Arial"/>
              </a:rPr>
              <a:t>
</a:t>
            </a:r>
            <a:r>
              <a:rPr lang="en-US" sz="1200" b="true">
                <a:latin typeface="Arial"/>
              </a:rPr>
              <a:t>Image Sequence Number</a:t>
            </a:r>
            <a:r>
              <a:rPr lang="en-US" sz="1200" b="false">
                <a:latin typeface="Arial"/>
              </a:rPr>
              <a:t> </a:t>
            </a:r>
            <a:r>
              <a:rPr lang="en-US" sz="1200" b="false">
                <a:latin typeface="Arial"/>
              </a:rPr>
              <a:t>001d</a:t>
            </a:r>
            <a:r>
              <a:rPr lang="en-US" sz="1200">
                <a:latin typeface="Arial"/>
              </a:rPr>
              <a:t>
</a:t>
            </a:r>
            <a:r>
              <a:rPr lang="en-US" sz="1200" b="true">
                <a:latin typeface="Arial"/>
              </a:rPr>
              <a:t>Description</a:t>
            </a:r>
            <a:r>
              <a:rPr lang="en-US" sz="1200" b="false">
                <a:latin typeface="Arial"/>
              </a:rPr>
              <a:t> </a:t>
            </a:r>
            <a:r>
              <a:rPr lang="en-US" sz="1200" b="false">
                <a:latin typeface="Arial"/>
              </a:rPr>
              <a:t>Endpaper: tipped in is a printed plate of John Wycliffe dated 1832.</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Sub-Category</a:t>
            </a:r>
            <a:r>
              <a:rPr lang="en-US" sz="1200" b="false">
                <a:latin typeface="Arial"/>
              </a:rPr>
              <a:t> </a:t>
            </a:r>
            <a:r>
              <a:rPr lang="en-US" sz="1200" b="false">
                <a:latin typeface="Arial"/>
              </a:rPr>
              <a:t>Portrait</a:t>
            </a:r>
            <a:r>
              <a:rPr lang="en-US" sz="1200">
                <a:latin typeface="Arial"/>
              </a:rPr>
              <a:t>
</a:t>
            </a:r>
            <a:r>
              <a:rPr lang="en-US" sz="1200" b="true">
                <a:latin typeface="Arial"/>
              </a:rPr>
              <a:t>Technique Used</a:t>
            </a:r>
            <a:r>
              <a:rPr lang="en-US" sz="1200" b="false">
                <a:latin typeface="Arial"/>
              </a:rPr>
              <a:t> </a:t>
            </a:r>
            <a:r>
              <a:rPr lang="en-US" sz="1200" b="false">
                <a:latin typeface="Arial"/>
              </a:rPr>
              <a:t>Engraving</a:t>
            </a:r>
            <a:r>
              <a:rPr lang="en-US" sz="1200">
                <a:latin typeface="Arial"/>
              </a:rPr>
              <a:t>
</a:t>
            </a:r>
            <a:r>
              <a:rPr lang="en-US" sz="1200" b="true">
                <a:latin typeface="Arial"/>
              </a:rPr>
              <a:t>Technique Used</a:t>
            </a:r>
            <a:r>
              <a:rPr lang="en-US" sz="1200" b="false">
                <a:latin typeface="Arial"/>
              </a:rPr>
              <a:t> </a:t>
            </a:r>
            <a:r>
              <a:rPr lang="en-US" sz="1200" b="false">
                <a:latin typeface="Arial"/>
              </a:rPr>
              <a:t>Printing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People Covered</a:t>
            </a:r>
            <a:r>
              <a:rPr lang="en-US" sz="1200" b="false">
                <a:latin typeface="Arial"/>
              </a:rPr>
              <a:t> </a:t>
            </a:r>
            <a:r>
              <a:rPr lang="en-US" sz="1200" b="false">
                <a:latin typeface="Arial"/>
              </a:rPr>
              <a:t>Wycliffe, John, -1384</a:t>
            </a:r>
            <a:r>
              <a:rPr lang="en-US" sz="1200">
                <a:latin typeface="Arial"/>
              </a:rPr>
              <a:t>
</a:t>
            </a:r>
            <a:r>
              <a:rPr lang="en-US" sz="1200" b="true">
                <a:latin typeface="Arial"/>
              </a:rPr>
              <a:t>Item Height</a:t>
            </a:r>
            <a:r>
              <a:rPr lang="en-US" sz="1200" b="false">
                <a:latin typeface="Arial"/>
              </a:rPr>
              <a:t> </a:t>
            </a:r>
            <a:r>
              <a:rPr lang="en-US" sz="1200" b="false">
                <a:latin typeface="Arial"/>
              </a:rPr>
              <a:t>204 mm</a:t>
            </a:r>
            <a:r>
              <a:rPr lang="en-US" sz="1200">
                <a:latin typeface="Arial"/>
              </a:rPr>
              <a:t>
</a:t>
            </a:r>
            <a:r>
              <a:rPr lang="en-US" sz="1200" b="true">
                <a:latin typeface="Arial"/>
              </a:rPr>
              <a:t>Item Width</a:t>
            </a:r>
            <a:r>
              <a:rPr lang="en-US" sz="1200" b="false">
                <a:latin typeface="Arial"/>
              </a:rPr>
              <a:t> </a:t>
            </a:r>
            <a:r>
              <a:rPr lang="en-US" sz="1200" b="false">
                <a:latin typeface="Arial"/>
              </a:rPr>
              <a:t>141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Percy, Thomas, Bishop of Dromore (there are notes in his hand on folio 1).</a:t>
            </a:r>
            <a:r>
              <a:rPr lang="en-US" sz="1200">
                <a:latin typeface="Arial"/>
              </a:rPr>
              <a:t>
</a:t>
            </a:r>
            <a:r>
              <a:rPr lang="en-US" sz="1200" b="true">
                <a:latin typeface="Arial"/>
              </a:rPr>
              <a:t>Provenance</a:t>
            </a:r>
            <a:r>
              <a:rPr lang="en-US" sz="1200" b="false">
                <a:latin typeface="Arial"/>
              </a:rPr>
              <a:t> </a:t>
            </a:r>
            <a:r>
              <a:rPr lang="en-US" sz="1200" b="false">
                <a:latin typeface="Arial"/>
              </a:rPr>
              <a:t>Stow, John (identified by Ker).</a:t>
            </a:r>
            <a:r>
              <a:rPr lang="en-US" sz="1200">
                <a:latin typeface="Arial"/>
              </a:rPr>
              <a:t>
</a:t>
            </a:r>
            <a:r>
              <a:rPr lang="en-US" sz="1200" b="true">
                <a:latin typeface="Arial"/>
              </a:rPr>
              <a:t>Provenance</a:t>
            </a:r>
            <a:r>
              <a:rPr lang="en-US" sz="1200" b="false">
                <a:latin typeface="Arial"/>
              </a:rPr>
              <a:t> </a:t>
            </a:r>
            <a:r>
              <a:rPr lang="en-US" sz="1200" b="false">
                <a:latin typeface="Arial"/>
              </a:rPr>
              <a:t>Wake, Henry Thomas, Quaker bookseller of Fritchley near Derby.</a:t>
            </a:r>
            <a:r>
              <a:rPr lang="en-US" sz="1200">
                <a:latin typeface="Arial"/>
              </a:rPr>
              <a:t>
</a:t>
            </a:r>
            <a:r>
              <a:rPr lang="en-US" sz="1200" b="true">
                <a:latin typeface="Arial"/>
              </a:rPr>
              <a:t>Provenance</a:t>
            </a:r>
            <a:r>
              <a:rPr lang="en-US" sz="1200" b="false">
                <a:latin typeface="Arial"/>
              </a:rPr>
              <a:t> </a:t>
            </a:r>
            <a:r>
              <a:rPr lang="en-US" sz="1200" b="false">
                <a:latin typeface="Arial"/>
              </a:rPr>
              <a:t>Green, Joseph Joshua</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Mrs E. Green on 17 January 1927 for £10.00.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2009-03-04</a:t>
            </a:r>
            <a:r>
              <a:rPr lang="en-US" sz="1200">
                <a:latin typeface="Arial"/>
              </a:rPr>
              <a:t>
</a:t>
            </a:r>
            <a:r>
              <a:rPr lang="en-US" sz="1200" b="true">
                <a:latin typeface="Arial"/>
              </a:rPr>
              <a:t>Multi Page Number</a:t>
            </a:r>
            <a:r>
              <a:rPr lang="en-US" sz="1200" b="false">
                <a:latin typeface="Arial"/>
              </a:rPr>
              <a:t> </a:t>
            </a:r>
            <a:r>
              <a:rPr lang="en-US" sz="1200" b="false">
                <a:latin typeface="Arial"/>
              </a:rPr>
              <a:t>20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