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1841500"/>
            <a:ext cx="16256000" cy="5448300"/>
          </a:xfrm>
          <a:prstGeom prst="rect">
            <a:avLst/>
          </a:prstGeom>
        </p:spPr>
      </p:pic>
      <p:sp>
        <p:nvSpPr>
          <p:cNvPr name="TextBox 3" id="3"/>
          <p:cNvSpPr txBox="true"/>
          <p:nvPr/>
        </p:nvSpPr>
        <p:spPr>
          <a:xfrm>
            <a:off x="0" y="9144000"/>
            <a:ext cx="16256000" cy="4838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Hieroglyphic P 3</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JRL030596tr</a:t>
            </a:r>
            <a:r>
              <a:rPr lang="en-US" sz="1200">
                <a:latin typeface="Arial"/>
              </a:rPr>
              <a:t>
</a:t>
            </a:r>
            <a:r>
              <a:rPr lang="en-US" sz="1200" b="true">
                <a:latin typeface="Arial"/>
              </a:rPr>
              <a:t>Image Title</a:t>
            </a:r>
            <a:r>
              <a:rPr lang="en-US" sz="1200" b="false">
                <a:latin typeface="Arial"/>
              </a:rPr>
              <a:t> </a:t>
            </a:r>
            <a:r>
              <a:rPr lang="en-US" sz="1200" b="false">
                <a:latin typeface="Arial"/>
              </a:rPr>
              <a:t>Book of the Dead</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Magic</a:t>
            </a:r>
            <a:r>
              <a:rPr lang="en-US" sz="1200">
                <a:latin typeface="Arial"/>
              </a:rPr>
              <a:t>
</a:t>
            </a:r>
            <a:r>
              <a:rPr lang="en-US" sz="1200" b="true">
                <a:latin typeface="Arial"/>
              </a:rPr>
              <a:t>Description</a:t>
            </a:r>
            <a:r>
              <a:rPr lang="en-US" sz="1200" b="false">
                <a:latin typeface="Arial"/>
              </a:rPr>
              <a:t> </a:t>
            </a:r>
            <a:r>
              <a:rPr lang="en-US" sz="1200" b="false">
                <a:latin typeface="Arial"/>
              </a:rPr>
              <a:t>On the left hand side are drawings of the dead person being led before Osiris; his soul is weighed against the feather of Mat. On the right are spells to support him in the other world.</a:t>
            </a:r>
            <a:r>
              <a:rPr lang="en-US" sz="1200">
                <a:latin typeface="Arial"/>
              </a:rPr>
              <a:t>
</a:t>
            </a:r>
            <a:r>
              <a:rPr lang="en-US" sz="1200" b="true">
                <a:latin typeface="Arial"/>
              </a:rPr>
              <a:t>Creation site</a:t>
            </a:r>
            <a:r>
              <a:rPr lang="en-US" sz="1200" b="false">
                <a:latin typeface="Arial"/>
              </a:rPr>
              <a:t> </a:t>
            </a:r>
            <a:r>
              <a:rPr lang="en-US" sz="1200" b="false">
                <a:latin typeface="Arial"/>
              </a:rPr>
              <a:t>Egypt</a:t>
            </a:r>
            <a:r>
              <a:rPr lang="en-US" sz="1200">
                <a:latin typeface="Arial"/>
              </a:rPr>
              <a:t>
</a:t>
            </a:r>
            <a:r>
              <a:rPr lang="en-US" sz="1200" b="true">
                <a:latin typeface="Arial"/>
              </a:rPr>
              <a:t>Date created</a:t>
            </a:r>
            <a:r>
              <a:rPr lang="en-US" sz="1200" b="false">
                <a:latin typeface="Arial"/>
              </a:rPr>
              <a:t> </a:t>
            </a:r>
            <a:r>
              <a:rPr lang="en-US" sz="1200" b="false">
                <a:latin typeface="Arial"/>
              </a:rPr>
              <a:t>1st-2nd century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hgl003r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324100"/>
            <a:ext cx="16256000" cy="44831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Demotic P 12</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JRL030593tr</a:t>
            </a:r>
            <a:r>
              <a:rPr lang="en-US" sz="1200">
                <a:latin typeface="Arial"/>
              </a:rPr>
              <a:t>
</a:t>
            </a:r>
            <a:r>
              <a:rPr lang="en-US" sz="1200" b="true">
                <a:latin typeface="Arial"/>
              </a:rPr>
              <a:t>Image Title</a:t>
            </a:r>
            <a:r>
              <a:rPr lang="en-US" sz="1200" b="false">
                <a:latin typeface="Arial"/>
              </a:rPr>
              <a:t> </a:t>
            </a:r>
            <a:r>
              <a:rPr lang="en-US" sz="1200" b="false">
                <a:latin typeface="Arial"/>
              </a:rPr>
              <a:t>Agreement for Sale of Property</a:t>
            </a:r>
            <a:r>
              <a:rPr lang="en-US" sz="1200">
                <a:latin typeface="Arial"/>
              </a:rPr>
              <a:t>
</a:t>
            </a:r>
            <a:r>
              <a:rPr lang="en-US" sz="1200" b="true">
                <a:latin typeface="Arial"/>
              </a:rPr>
              <a:t>Subject</a:t>
            </a:r>
            <a:r>
              <a:rPr lang="en-US" sz="1200" b="false">
                <a:latin typeface="Arial"/>
              </a:rPr>
              <a:t> </a:t>
            </a:r>
            <a:r>
              <a:rPr lang="en-US" sz="1200" b="false">
                <a:latin typeface="Arial"/>
              </a:rPr>
              <a:t>Legal documents</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Peuhôr, son of Esmîn</a:t>
            </a:r>
            <a:r>
              <a:rPr lang="en-US" sz="1200">
                <a:latin typeface="Arial"/>
              </a:rPr>
              <a:t>
</a:t>
            </a:r>
            <a:r>
              <a:rPr lang="en-US" sz="1200" b="true">
                <a:latin typeface="Arial"/>
              </a:rPr>
              <a:t>Description</a:t>
            </a:r>
            <a:r>
              <a:rPr lang="en-US" sz="1200" b="false">
                <a:latin typeface="Arial"/>
              </a:rPr>
              <a:t> </a:t>
            </a:r>
            <a:r>
              <a:rPr lang="en-US" sz="1200" b="false">
                <a:latin typeface="Arial"/>
              </a:rPr>
              <a:t>Teihor, the legatee of Pleehe, sells the house which forms the chief item in Demotic Papyrus 11 to another woman, Teiant (?). The text is a list of the witnesses, followed by the sale and six witness copies. Demotic Papyrus 12 is the agreement for the sale, Demotic Papyrus 13 is the cession. In a separate document, Demotic Papyrus 14, the father of Teihor likewise makes a cession of the house to the same woman.</a:t>
            </a:r>
            <a:r>
              <a:rPr lang="en-US" sz="1200">
                <a:latin typeface="Arial"/>
              </a:rPr>
              <a:t>
</a:t>
            </a:r>
            <a:r>
              <a:rPr lang="en-US" sz="1200" b="true">
                <a:latin typeface="Arial"/>
              </a:rPr>
              <a:t>Creation site</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Date created</a:t>
            </a:r>
            <a:r>
              <a:rPr lang="en-US" sz="1200" b="false">
                <a:latin typeface="Arial"/>
              </a:rPr>
              <a:t> </a:t>
            </a:r>
            <a:r>
              <a:rPr lang="en-US" sz="1200" b="false">
                <a:latin typeface="Arial"/>
              </a:rPr>
              <a:t>281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 Dios Polis (mod. Thebes east)</a:t>
            </a:r>
            <a:r>
              <a:rPr lang="en-US" sz="1200">
                <a:latin typeface="Arial"/>
              </a:rPr>
              <a:t>
</a:t>
            </a:r>
            <a:r>
              <a:rPr lang="en-US" sz="1200" b="true">
                <a:latin typeface="Arial"/>
              </a:rPr>
              <a:t>Place covered</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People covered</a:t>
            </a:r>
            <a:r>
              <a:rPr lang="en-US" sz="1200" b="false">
                <a:latin typeface="Arial"/>
              </a:rPr>
              <a:t> </a:t>
            </a:r>
            <a:r>
              <a:rPr lang="en-US" sz="1200" b="false">
                <a:latin typeface="Arial"/>
              </a:rPr>
              <a:t>Teihor</a:t>
            </a:r>
            <a:r>
              <a:rPr lang="en-US" sz="1200">
                <a:latin typeface="Arial"/>
              </a:rPr>
              <a:t>
</a:t>
            </a:r>
            <a:r>
              <a:rPr lang="en-US" sz="1200" b="true">
                <a:latin typeface="Arial"/>
              </a:rPr>
              <a:t>People covered</a:t>
            </a:r>
            <a:r>
              <a:rPr lang="en-US" sz="1200" b="false">
                <a:latin typeface="Arial"/>
              </a:rPr>
              <a:t> </a:t>
            </a:r>
            <a:r>
              <a:rPr lang="en-US" sz="1200" b="false">
                <a:latin typeface="Arial"/>
              </a:rPr>
              <a:t>Teiant</a:t>
            </a:r>
            <a:r>
              <a:rPr lang="en-US" sz="1200">
                <a:latin typeface="Arial"/>
              </a:rPr>
              <a:t>
</a:t>
            </a:r>
            <a:r>
              <a:rPr lang="en-US" sz="1200" b="true">
                <a:latin typeface="Arial"/>
              </a:rPr>
              <a:t>Language</a:t>
            </a:r>
            <a:r>
              <a:rPr lang="en-US" sz="1200" b="false">
                <a:latin typeface="Arial"/>
              </a:rPr>
              <a:t> </a:t>
            </a:r>
            <a:r>
              <a:rPr lang="en-US" sz="1200" b="false">
                <a:latin typeface="Arial"/>
              </a:rPr>
              <a:t>Demotic</a:t>
            </a:r>
            <a:r>
              <a:rPr lang="en-US" sz="1200">
                <a:latin typeface="Arial"/>
              </a:rPr>
              <a:t>
</a:t>
            </a:r>
            <a:r>
              <a:rPr lang="en-US" sz="1200" b="true">
                <a:latin typeface="Arial"/>
              </a:rPr>
              <a:t>Language code</a:t>
            </a:r>
            <a:r>
              <a:rPr lang="en-US" sz="1200" b="false">
                <a:latin typeface="Arial"/>
              </a:rPr>
              <a:t> </a:t>
            </a:r>
            <a:r>
              <a:rPr lang="en-US" sz="1200" b="false">
                <a:latin typeface="Arial"/>
              </a:rPr>
              <a:t>egy</a:t>
            </a:r>
            <a:r>
              <a:rPr lang="en-US" sz="1200">
                <a:latin typeface="Arial"/>
              </a:rPr>
              <a:t>
</a:t>
            </a:r>
            <a:r>
              <a:rPr lang="en-US" sz="1200" b="true">
                <a:latin typeface="Arial"/>
              </a:rPr>
              <a:t>Item height</a:t>
            </a:r>
            <a:r>
              <a:rPr lang="en-US" sz="1200" b="false">
                <a:latin typeface="Arial"/>
              </a:rPr>
              <a:t> </a:t>
            </a:r>
            <a:r>
              <a:rPr lang="en-US" sz="1200" b="false">
                <a:latin typeface="Arial"/>
              </a:rPr>
              <a:t>390 mm</a:t>
            </a:r>
            <a:r>
              <a:rPr lang="en-US" sz="1200">
                <a:latin typeface="Arial"/>
              </a:rPr>
              <a:t>
</a:t>
            </a:r>
            <a:r>
              <a:rPr lang="en-US" sz="1200" b="true">
                <a:latin typeface="Arial"/>
              </a:rPr>
              <a:t>Item width</a:t>
            </a:r>
            <a:r>
              <a:rPr lang="en-US" sz="1200" b="false">
                <a:latin typeface="Arial"/>
              </a:rPr>
              <a:t> </a:t>
            </a:r>
            <a:r>
              <a:rPr lang="en-US" sz="1200" b="false">
                <a:latin typeface="Arial"/>
              </a:rPr>
              <a:t>2160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Style Period</a:t>
            </a:r>
            <a:r>
              <a:rPr lang="en-US" sz="1200" b="false">
                <a:latin typeface="Arial"/>
              </a:rPr>
              <a:t> </a:t>
            </a:r>
            <a:r>
              <a:rPr lang="en-US" sz="1200" b="false">
                <a:latin typeface="Arial"/>
              </a:rPr>
              <a:t>Ptolemaic</a:t>
            </a:r>
            <a:r>
              <a:rPr lang="en-US" sz="1200">
                <a:latin typeface="Arial"/>
              </a:rPr>
              <a:t>
</a:t>
            </a:r>
            <a:r>
              <a:rPr lang="en-US" sz="1200" b="true">
                <a:latin typeface="Arial"/>
              </a:rPr>
              <a:t>Bibliographic Reference</a:t>
            </a:r>
            <a:r>
              <a:rPr lang="en-US" sz="1200" b="false">
                <a:latin typeface="Arial"/>
              </a:rPr>
              <a:t> </a:t>
            </a:r>
            <a:r>
              <a:rPr lang="en-US" sz="1200" b="false">
                <a:latin typeface="Arial"/>
              </a:rPr>
              <a:t>Catalogue of Demotic Papyri in the John Rylands Library,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dem012r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095500"/>
            <a:ext cx="16256000" cy="49530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Demotic P 13</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JRL030594tr</a:t>
            </a:r>
            <a:r>
              <a:rPr lang="en-US" sz="1200">
                <a:latin typeface="Arial"/>
              </a:rPr>
              <a:t>
</a:t>
            </a:r>
            <a:r>
              <a:rPr lang="en-US" sz="1200" b="true">
                <a:latin typeface="Arial"/>
              </a:rPr>
              <a:t>Image Title</a:t>
            </a:r>
            <a:r>
              <a:rPr lang="en-US" sz="1200" b="false">
                <a:latin typeface="Arial"/>
              </a:rPr>
              <a:t> </a:t>
            </a:r>
            <a:r>
              <a:rPr lang="en-US" sz="1200" b="false">
                <a:latin typeface="Arial"/>
              </a:rPr>
              <a:t>Cession of property</a:t>
            </a:r>
            <a:r>
              <a:rPr lang="en-US" sz="1200">
                <a:latin typeface="Arial"/>
              </a:rPr>
              <a:t>
</a:t>
            </a:r>
            <a:r>
              <a:rPr lang="en-US" sz="1200" b="true">
                <a:latin typeface="Arial"/>
              </a:rPr>
              <a:t>Subject</a:t>
            </a:r>
            <a:r>
              <a:rPr lang="en-US" sz="1200" b="false">
                <a:latin typeface="Arial"/>
              </a:rPr>
              <a:t> </a:t>
            </a:r>
            <a:r>
              <a:rPr lang="en-US" sz="1200" b="false">
                <a:latin typeface="Arial"/>
              </a:rPr>
              <a:t>Legal documents</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Peuhôr, son of Esmîn</a:t>
            </a:r>
            <a:r>
              <a:rPr lang="en-US" sz="1200">
                <a:latin typeface="Arial"/>
              </a:rPr>
              <a:t>
</a:t>
            </a:r>
            <a:r>
              <a:rPr lang="en-US" sz="1200" b="true">
                <a:latin typeface="Arial"/>
              </a:rPr>
              <a:t>Description</a:t>
            </a:r>
            <a:r>
              <a:rPr lang="en-US" sz="1200" b="false">
                <a:latin typeface="Arial"/>
              </a:rPr>
              <a:t> </a:t>
            </a:r>
            <a:r>
              <a:rPr lang="en-US" sz="1200" b="false">
                <a:latin typeface="Arial"/>
              </a:rPr>
              <a:t>Teihor, the legatee of Pleehe, sells the house which forms the chief item in Demotic Papyrus 11 to another woman, Teiant (?). The text consists of the 'writing of divestment', followed by four witness copies. Demotic Papyrus 12 is the agreement for the sale, Demotic Papyrus 13 is the cession. In a separate document, Demotic Papyrus 14, the father of Teihor likewise makes a cession of the house to the same woman.</a:t>
            </a:r>
            <a:r>
              <a:rPr lang="en-US" sz="1200">
                <a:latin typeface="Arial"/>
              </a:rPr>
              <a:t>
</a:t>
            </a:r>
            <a:r>
              <a:rPr lang="en-US" sz="1200" b="true">
                <a:latin typeface="Arial"/>
              </a:rPr>
              <a:t>Creation site</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Date created</a:t>
            </a:r>
            <a:r>
              <a:rPr lang="en-US" sz="1200" b="false">
                <a:latin typeface="Arial"/>
              </a:rPr>
              <a:t> </a:t>
            </a:r>
            <a:r>
              <a:rPr lang="en-US" sz="1200" b="false">
                <a:latin typeface="Arial"/>
              </a:rPr>
              <a:t>281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 Dios Polis (mod. Thebes east)</a:t>
            </a:r>
            <a:r>
              <a:rPr lang="en-US" sz="1200">
                <a:latin typeface="Arial"/>
              </a:rPr>
              <a:t>
</a:t>
            </a:r>
            <a:r>
              <a:rPr lang="en-US" sz="1200" b="true">
                <a:latin typeface="Arial"/>
              </a:rPr>
              <a:t>Place covered</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People covered</a:t>
            </a:r>
            <a:r>
              <a:rPr lang="en-US" sz="1200" b="false">
                <a:latin typeface="Arial"/>
              </a:rPr>
              <a:t> </a:t>
            </a:r>
            <a:r>
              <a:rPr lang="en-US" sz="1200" b="false">
                <a:latin typeface="Arial"/>
              </a:rPr>
              <a:t>Teihor</a:t>
            </a:r>
            <a:r>
              <a:rPr lang="en-US" sz="1200">
                <a:latin typeface="Arial"/>
              </a:rPr>
              <a:t>
</a:t>
            </a:r>
            <a:r>
              <a:rPr lang="en-US" sz="1200" b="true">
                <a:latin typeface="Arial"/>
              </a:rPr>
              <a:t>People covered</a:t>
            </a:r>
            <a:r>
              <a:rPr lang="en-US" sz="1200" b="false">
                <a:latin typeface="Arial"/>
              </a:rPr>
              <a:t> </a:t>
            </a:r>
            <a:r>
              <a:rPr lang="en-US" sz="1200" b="false">
                <a:latin typeface="Arial"/>
              </a:rPr>
              <a:t>Teiant</a:t>
            </a:r>
            <a:r>
              <a:rPr lang="en-US" sz="1200">
                <a:latin typeface="Arial"/>
              </a:rPr>
              <a:t>
</a:t>
            </a:r>
            <a:r>
              <a:rPr lang="en-US" sz="1200" b="true">
                <a:latin typeface="Arial"/>
              </a:rPr>
              <a:t>Language</a:t>
            </a:r>
            <a:r>
              <a:rPr lang="en-US" sz="1200" b="false">
                <a:latin typeface="Arial"/>
              </a:rPr>
              <a:t> </a:t>
            </a:r>
            <a:r>
              <a:rPr lang="en-US" sz="1200" b="false">
                <a:latin typeface="Arial"/>
              </a:rPr>
              <a:t>Demotic</a:t>
            </a:r>
            <a:r>
              <a:rPr lang="en-US" sz="1200">
                <a:latin typeface="Arial"/>
              </a:rPr>
              <a:t>
</a:t>
            </a:r>
            <a:r>
              <a:rPr lang="en-US" sz="1200" b="true">
                <a:latin typeface="Arial"/>
              </a:rPr>
              <a:t>Language code</a:t>
            </a:r>
            <a:r>
              <a:rPr lang="en-US" sz="1200" b="false">
                <a:latin typeface="Arial"/>
              </a:rPr>
              <a:t> </a:t>
            </a:r>
            <a:r>
              <a:rPr lang="en-US" sz="1200" b="false">
                <a:latin typeface="Arial"/>
              </a:rPr>
              <a:t>egy</a:t>
            </a:r>
            <a:r>
              <a:rPr lang="en-US" sz="1200">
                <a:latin typeface="Arial"/>
              </a:rPr>
              <a:t>
</a:t>
            </a:r>
            <a:r>
              <a:rPr lang="en-US" sz="1200" b="true">
                <a:latin typeface="Arial"/>
              </a:rPr>
              <a:t>Item height</a:t>
            </a:r>
            <a:r>
              <a:rPr lang="en-US" sz="1200" b="false">
                <a:latin typeface="Arial"/>
              </a:rPr>
              <a:t> </a:t>
            </a:r>
            <a:r>
              <a:rPr lang="en-US" sz="1200" b="false">
                <a:latin typeface="Arial"/>
              </a:rPr>
              <a:t>395 mm</a:t>
            </a:r>
            <a:r>
              <a:rPr lang="en-US" sz="1200">
                <a:latin typeface="Arial"/>
              </a:rPr>
              <a:t>
</a:t>
            </a:r>
            <a:r>
              <a:rPr lang="en-US" sz="1200" b="true">
                <a:latin typeface="Arial"/>
              </a:rPr>
              <a:t>Item width</a:t>
            </a:r>
            <a:r>
              <a:rPr lang="en-US" sz="1200" b="false">
                <a:latin typeface="Arial"/>
              </a:rPr>
              <a:t> </a:t>
            </a:r>
            <a:r>
              <a:rPr lang="en-US" sz="1200" b="false">
                <a:latin typeface="Arial"/>
              </a:rPr>
              <a:t>1780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Style Period</a:t>
            </a:r>
            <a:r>
              <a:rPr lang="en-US" sz="1200" b="false">
                <a:latin typeface="Arial"/>
              </a:rPr>
              <a:t> </a:t>
            </a:r>
            <a:r>
              <a:rPr lang="en-US" sz="1200" b="false">
                <a:latin typeface="Arial"/>
              </a:rPr>
              <a:t>Ptolemaic</a:t>
            </a:r>
            <a:r>
              <a:rPr lang="en-US" sz="1200">
                <a:latin typeface="Arial"/>
              </a:rPr>
              <a:t>
</a:t>
            </a:r>
            <a:r>
              <a:rPr lang="en-US" sz="1200" b="true">
                <a:latin typeface="Arial"/>
              </a:rPr>
              <a:t>Bibliographic Reference</a:t>
            </a:r>
            <a:r>
              <a:rPr lang="en-US" sz="1200" b="false">
                <a:latin typeface="Arial"/>
              </a:rPr>
              <a:t> </a:t>
            </a:r>
            <a:r>
              <a:rPr lang="en-US" sz="1200" b="false">
                <a:latin typeface="Arial"/>
              </a:rPr>
              <a:t>Catalogue of Demotic Papyri in the John Rylands Library,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dem013r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3429000"/>
            <a:ext cx="16256000" cy="2286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Demotic P 1</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JRL030587tr</a:t>
            </a:r>
            <a:r>
              <a:rPr lang="en-US" sz="1200">
                <a:latin typeface="Arial"/>
              </a:rPr>
              <a:t>
</a:t>
            </a:r>
            <a:r>
              <a:rPr lang="en-US" sz="1200" b="true">
                <a:latin typeface="Arial"/>
              </a:rPr>
              <a:t>Image Title</a:t>
            </a:r>
            <a:r>
              <a:rPr lang="en-US" sz="1200" b="false">
                <a:latin typeface="Arial"/>
              </a:rPr>
              <a:t> </a:t>
            </a:r>
            <a:r>
              <a:rPr lang="en-US" sz="1200" b="false">
                <a:latin typeface="Arial"/>
              </a:rPr>
              <a:t>Sale of Priesthood</a:t>
            </a:r>
            <a:r>
              <a:rPr lang="en-US" sz="1200">
                <a:latin typeface="Arial"/>
              </a:rPr>
              <a:t>
</a:t>
            </a:r>
            <a:r>
              <a:rPr lang="en-US" sz="1200" b="true">
                <a:latin typeface="Arial"/>
              </a:rPr>
              <a:t>Subject</a:t>
            </a:r>
            <a:r>
              <a:rPr lang="en-US" sz="1200" b="false">
                <a:latin typeface="Arial"/>
              </a:rPr>
              <a:t> </a:t>
            </a:r>
            <a:r>
              <a:rPr lang="en-US" sz="1200" b="false">
                <a:latin typeface="Arial"/>
              </a:rPr>
              <a:t>Legal documents</a:t>
            </a:r>
            <a:r>
              <a:rPr lang="en-US" sz="1200">
                <a:latin typeface="Arial"/>
              </a:rPr>
              <a:t>
</a:t>
            </a:r>
            <a:r>
              <a:rPr lang="en-US" sz="1200" b="true">
                <a:latin typeface="Arial"/>
              </a:rPr>
              <a:t>Description</a:t>
            </a:r>
            <a:r>
              <a:rPr lang="en-US" sz="1200" b="false">
                <a:latin typeface="Arial"/>
              </a:rPr>
              <a:t> </a:t>
            </a:r>
            <a:r>
              <a:rPr lang="en-US" sz="1200" b="false">
                <a:latin typeface="Arial"/>
              </a:rPr>
              <a:t>Sections A-Q (complete papyrus). Sale to Essemteu of three priestley offices in the temple of Teuzoi. The text is (A) the sale subscribed by the vendor, Hor, son of Pemu, and his son, followed by fifteen copies (B-Q) of the same under the names of different witnesses. Papyrus of the Reign of Psammetichus I.</a:t>
            </a:r>
            <a:r>
              <a:rPr lang="en-US" sz="1200">
                <a:latin typeface="Arial"/>
              </a:rPr>
              <a:t>
</a:t>
            </a:r>
            <a:r>
              <a:rPr lang="en-US" sz="1200" b="true">
                <a:latin typeface="Arial"/>
              </a:rPr>
              <a:t>Creation site</a:t>
            </a:r>
            <a:r>
              <a:rPr lang="en-US" sz="1200" b="false">
                <a:latin typeface="Arial"/>
              </a:rPr>
              <a:t> </a:t>
            </a:r>
            <a:r>
              <a:rPr lang="en-US" sz="1200" b="false">
                <a:latin typeface="Arial"/>
              </a:rPr>
              <a:t>Egypt: Ankyropolis (mod. El-Hiba)</a:t>
            </a:r>
            <a:r>
              <a:rPr lang="en-US" sz="1200">
                <a:latin typeface="Arial"/>
              </a:rPr>
              <a:t>
</a:t>
            </a:r>
            <a:r>
              <a:rPr lang="en-US" sz="1200" b="true">
                <a:latin typeface="Arial"/>
              </a:rPr>
              <a:t>Date created</a:t>
            </a:r>
            <a:r>
              <a:rPr lang="en-US" sz="1200" b="false">
                <a:latin typeface="Arial"/>
              </a:rPr>
              <a:t> </a:t>
            </a:r>
            <a:r>
              <a:rPr lang="en-US" sz="1200" b="false">
                <a:latin typeface="Arial"/>
              </a:rPr>
              <a:t>c643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People covered</a:t>
            </a:r>
            <a:r>
              <a:rPr lang="en-US" sz="1200" b="false">
                <a:latin typeface="Arial"/>
              </a:rPr>
              <a:t> </a:t>
            </a:r>
            <a:r>
              <a:rPr lang="en-US" sz="1200" b="false">
                <a:latin typeface="Arial"/>
              </a:rPr>
              <a:t>Essemteu</a:t>
            </a:r>
            <a:r>
              <a:rPr lang="en-US" sz="1200">
                <a:latin typeface="Arial"/>
              </a:rPr>
              <a:t>
</a:t>
            </a:r>
            <a:r>
              <a:rPr lang="en-US" sz="1200" b="true">
                <a:latin typeface="Arial"/>
              </a:rPr>
              <a:t>People covered</a:t>
            </a:r>
            <a:r>
              <a:rPr lang="en-US" sz="1200" b="false">
                <a:latin typeface="Arial"/>
              </a:rPr>
              <a:t> </a:t>
            </a:r>
            <a:r>
              <a:rPr lang="en-US" sz="1200" b="false">
                <a:latin typeface="Arial"/>
              </a:rPr>
              <a:t>Hôr, son of Pemû</a:t>
            </a:r>
            <a:r>
              <a:rPr lang="en-US" sz="1200">
                <a:latin typeface="Arial"/>
              </a:rPr>
              <a:t>
</a:t>
            </a:r>
            <a:r>
              <a:rPr lang="en-US" sz="1200" b="true">
                <a:latin typeface="Arial"/>
              </a:rPr>
              <a:t>Language</a:t>
            </a:r>
            <a:r>
              <a:rPr lang="en-US" sz="1200" b="false">
                <a:latin typeface="Arial"/>
              </a:rPr>
              <a:t> </a:t>
            </a:r>
            <a:r>
              <a:rPr lang="en-US" sz="1200" b="false">
                <a:latin typeface="Arial"/>
              </a:rPr>
              <a:t>Demotic</a:t>
            </a:r>
            <a:r>
              <a:rPr lang="en-US" sz="1200">
                <a:latin typeface="Arial"/>
              </a:rPr>
              <a:t>
</a:t>
            </a:r>
            <a:r>
              <a:rPr lang="en-US" sz="1200" b="true">
                <a:latin typeface="Arial"/>
              </a:rPr>
              <a:t>Language code</a:t>
            </a:r>
            <a:r>
              <a:rPr lang="en-US" sz="1200" b="false">
                <a:latin typeface="Arial"/>
              </a:rPr>
              <a:t> </a:t>
            </a:r>
            <a:r>
              <a:rPr lang="en-US" sz="1200" b="false">
                <a:latin typeface="Arial"/>
              </a:rPr>
              <a:t>egy</a:t>
            </a:r>
            <a:r>
              <a:rPr lang="en-US" sz="1200">
                <a:latin typeface="Arial"/>
              </a:rPr>
              <a:t>
</a:t>
            </a:r>
            <a:r>
              <a:rPr lang="en-US" sz="1200" b="true">
                <a:latin typeface="Arial"/>
              </a:rPr>
              <a:t>Item height</a:t>
            </a:r>
            <a:r>
              <a:rPr lang="en-US" sz="1200" b="false">
                <a:latin typeface="Arial"/>
              </a:rPr>
              <a:t> </a:t>
            </a:r>
            <a:r>
              <a:rPr lang="en-US" sz="1200" b="false">
                <a:latin typeface="Arial"/>
              </a:rPr>
              <a:t>270 mm</a:t>
            </a:r>
            <a:r>
              <a:rPr lang="en-US" sz="1200">
                <a:latin typeface="Arial"/>
              </a:rPr>
              <a:t>
</a:t>
            </a:r>
            <a:r>
              <a:rPr lang="en-US" sz="1200" b="true">
                <a:latin typeface="Arial"/>
              </a:rPr>
              <a:t>Item width</a:t>
            </a:r>
            <a:r>
              <a:rPr lang="en-US" sz="1200" b="false">
                <a:latin typeface="Arial"/>
              </a:rPr>
              <a:t> </a:t>
            </a:r>
            <a:r>
              <a:rPr lang="en-US" sz="1200" b="false">
                <a:latin typeface="Arial"/>
              </a:rPr>
              <a:t>3480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Bibliographic Reference</a:t>
            </a:r>
            <a:r>
              <a:rPr lang="en-US" sz="1200" b="false">
                <a:latin typeface="Arial"/>
              </a:rPr>
              <a:t> </a:t>
            </a:r>
            <a:r>
              <a:rPr lang="en-US" sz="1200" b="false">
                <a:latin typeface="Arial"/>
              </a:rPr>
              <a:t>Catalogue of Demotic Papyri in the John Rylands Library,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dem001r-a</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374900"/>
            <a:ext cx="16256000" cy="43815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JRL030595tr</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Thirteen columns of text demarcated by black lines. There is some significant damage to the first column, which is blackened. Painted vignettes appear above the text. Unfortunately, damage to the upper section of the papyrus destroyed many of the scenes, leaving traces above column 1 and fully preserved scenes above columns 10-13.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857500" y="0"/>
            <a:ext cx="105283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JRL0810102dc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12 &amp; 13</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twelfth and thirteenth columns of text: fully preserved painted vignettess appear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hrt006r-012</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127500" y="0"/>
            <a:ext cx="80010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JRL0810101dc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10 &amp; 11</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tenth and eleventh columns of text: fully preserved painted vignettess appear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hrt006r-010</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848100" y="0"/>
            <a:ext cx="85598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JRL0810100dc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8 &amp; 9</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eighth and ninth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hrt006r-008</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860800" y="0"/>
            <a:ext cx="85344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JRL0810099dc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6 &amp; 7</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sixth and seventh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hrt006r-006</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302000" y="0"/>
            <a:ext cx="96520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JRL0810098dc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4 &amp; 5</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fourth and fifth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hrt006r-004</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832100" y="0"/>
            <a:ext cx="105918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JRL0810097dc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2 &amp; 3</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second and third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hrt006r-002</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245100" y="0"/>
            <a:ext cx="57531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JRL0810096dc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 1</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There is some significant damage to this first column, which is blackened. The remains of painted vignettes appear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hrt006r-001</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