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572000" y="0"/>
            <a:ext cx="7112000" cy="9144000"/>
          </a:xfrm>
          <a:prstGeom prst="rect">
            <a:avLst/>
          </a:prstGeom>
        </p:spPr>
      </p:pic>
      <p:sp>
        <p:nvSpPr>
          <p:cNvPr name="TextBox 3" id="3"/>
          <p:cNvSpPr txBox="true"/>
          <p:nvPr/>
        </p:nvSpPr>
        <p:spPr>
          <a:xfrm>
            <a:off x="0" y="9144000"/>
            <a:ext cx="16256000" cy="4394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JRL0700930tr</a:t>
            </a:r>
            <a:r>
              <a:rPr lang="en-US" sz="1200">
                <a:latin typeface="Arial"/>
              </a:rPr>
              <a:t>
</a:t>
            </a:r>
            <a:r>
              <a:rPr lang="en-US" sz="1200" b="true">
                <a:latin typeface="Arial"/>
              </a:rPr>
              <a:t>Reference Number</a:t>
            </a:r>
            <a:r>
              <a:rPr lang="en-US" sz="1200" b="false">
                <a:latin typeface="Arial"/>
              </a:rPr>
              <a:t> </a:t>
            </a:r>
            <a:r>
              <a:rPr lang="en-US" sz="1200" b="false">
                <a:latin typeface="Arial"/>
              </a:rPr>
              <a:t>VFA.5</a:t>
            </a:r>
            <a:r>
              <a:rPr lang="en-US" sz="1200">
                <a:latin typeface="Arial"/>
              </a:rPr>
              <a:t>
</a:t>
            </a:r>
            <a:r>
              <a:rPr lang="en-US" sz="1200" b="true">
                <a:latin typeface="Arial"/>
              </a:rPr>
              <a:t>Image Title</a:t>
            </a:r>
            <a:r>
              <a:rPr lang="en-US" sz="1200" b="false">
                <a:latin typeface="Arial"/>
              </a:rPr>
              <a:t> </a:t>
            </a:r>
            <a:r>
              <a:rPr lang="en-US" sz="1200" b="false">
                <a:latin typeface="Arial"/>
              </a:rPr>
              <a:t>Grafton portrait restored</a:t>
            </a:r>
            <a:r>
              <a:rPr lang="en-US" sz="1200">
                <a:latin typeface="Arial"/>
              </a:rPr>
              <a:t>
</a:t>
            </a:r>
            <a:r>
              <a:rPr lang="en-US" sz="1200" b="true">
                <a:latin typeface="Arial"/>
              </a:rPr>
              <a:t>Creator</a:t>
            </a:r>
            <a:r>
              <a:rPr lang="en-US" sz="1200" b="false">
                <a:latin typeface="Arial"/>
              </a:rPr>
              <a:t> </a:t>
            </a:r>
            <a:r>
              <a:rPr lang="en-US" sz="1200" b="false">
                <a:latin typeface="Arial"/>
              </a:rPr>
              <a:t>Artist unknown</a:t>
            </a:r>
            <a:r>
              <a:rPr lang="en-US" sz="1200">
                <a:latin typeface="Arial"/>
              </a:rPr>
              <a:t>
</a:t>
            </a:r>
            <a:r>
              <a:rPr lang="en-US" sz="1200" b="true">
                <a:latin typeface="Arial"/>
              </a:rPr>
              <a:t>Date Created</a:t>
            </a:r>
            <a:r>
              <a:rPr lang="en-US" sz="1200" b="false">
                <a:latin typeface="Arial"/>
              </a:rPr>
              <a:t> </a:t>
            </a:r>
            <a:r>
              <a:rPr lang="en-US" sz="1200" b="false">
                <a:latin typeface="Arial"/>
              </a:rPr>
              <a:t>1588</a:t>
            </a:r>
            <a:r>
              <a:rPr lang="en-US" sz="1200">
                <a:latin typeface="Arial"/>
              </a:rPr>
              <a:t>
</a:t>
            </a:r>
            <a:r>
              <a:rPr lang="en-US" sz="1200" b="true">
                <a:latin typeface="Arial"/>
              </a:rPr>
              <a:t>Description</a:t>
            </a:r>
            <a:r>
              <a:rPr lang="en-US" sz="1200" b="false">
                <a:latin typeface="Arial"/>
              </a:rPr>
              <a:t> </a:t>
            </a:r>
            <a:r>
              <a:rPr lang="en-US" sz="1200" b="false">
                <a:latin typeface="Arial"/>
              </a:rPr>
              <a:t>Portrait of an unknown young man, known as the Grafton portrait. Despite lack of evidence, facial similarities between this &amp; the Shakespeare portrait in the collected plays (1623) have encouraged a belief that this is a portrait of Shakespeare, aged 24. Left to the Library in 1914 by Thomas Kay of Stockport. Newly restored by the National Portrait Gallery in 2005.</a:t>
            </a:r>
            <a:r>
              <a:rPr lang="en-US" sz="1200">
                <a:latin typeface="Arial"/>
              </a:rPr>
              <a:t>
</a:t>
            </a:r>
            <a:r>
              <a:rPr lang="en-US" sz="1200" b="true">
                <a:latin typeface="Arial"/>
              </a:rPr>
              <a:t>Subject</a:t>
            </a:r>
            <a:r>
              <a:rPr lang="en-US" sz="1200" b="false">
                <a:latin typeface="Arial"/>
              </a:rPr>
              <a:t> </a:t>
            </a:r>
            <a:r>
              <a:rPr lang="en-US" sz="1200" b="false">
                <a:latin typeface="Arial"/>
              </a:rPr>
              <a:t>Art</a:t>
            </a:r>
            <a:r>
              <a:rPr lang="en-US" sz="1200">
                <a:latin typeface="Arial"/>
              </a:rPr>
              <a:t>
</a:t>
            </a:r>
            <a:r>
              <a:rPr lang="en-US" sz="1200" b="true">
                <a:latin typeface="Arial"/>
              </a:rPr>
              <a:t>Category of Material</a:t>
            </a:r>
            <a:r>
              <a:rPr lang="en-US" sz="1200" b="false">
                <a:latin typeface="Arial"/>
              </a:rPr>
              <a:t> </a:t>
            </a:r>
            <a:r>
              <a:rPr lang="en-US" sz="1200" b="false">
                <a:latin typeface="Arial"/>
              </a:rPr>
              <a:t>Fine Art</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Technique Used</a:t>
            </a:r>
            <a:r>
              <a:rPr lang="en-US" sz="1200" b="false">
                <a:latin typeface="Arial"/>
              </a:rPr>
              <a:t> </a:t>
            </a:r>
            <a:r>
              <a:rPr lang="en-US" sz="1200" b="false">
                <a:latin typeface="Arial"/>
              </a:rPr>
              <a:t>Painting (image-making)</a:t>
            </a:r>
            <a:r>
              <a:rPr lang="en-US" sz="1200">
                <a:latin typeface="Arial"/>
              </a:rPr>
              <a:t>
</a:t>
            </a:r>
            <a:r>
              <a:rPr lang="en-US" sz="1200" b="true">
                <a:latin typeface="Arial"/>
              </a:rPr>
              <a:t>Medium</a:t>
            </a:r>
            <a:r>
              <a:rPr lang="en-US" sz="1200" b="false">
                <a:latin typeface="Arial"/>
              </a:rPr>
              <a:t> </a:t>
            </a:r>
            <a:r>
              <a:rPr lang="en-US" sz="1200" b="false">
                <a:latin typeface="Arial"/>
              </a:rPr>
              <a:t>Oil paint</a:t>
            </a:r>
            <a:r>
              <a:rPr lang="en-US" sz="1200">
                <a:latin typeface="Arial"/>
              </a:rPr>
              <a:t>
</a:t>
            </a:r>
            <a:r>
              <a:rPr lang="en-US" sz="1200" b="true">
                <a:latin typeface="Arial"/>
              </a:rPr>
              <a:t>Support</a:t>
            </a:r>
            <a:r>
              <a:rPr lang="en-US" sz="1200" b="false">
                <a:latin typeface="Arial"/>
              </a:rPr>
              <a:t> </a:t>
            </a:r>
            <a:r>
              <a:rPr lang="en-US" sz="1200" b="false">
                <a:latin typeface="Arial"/>
              </a:rPr>
              <a:t>Wood</a:t>
            </a:r>
            <a:r>
              <a:rPr lang="en-US" sz="1200">
                <a:latin typeface="Arial"/>
              </a:rPr>
              <a:t>
</a:t>
            </a:r>
            <a:r>
              <a:rPr lang="en-US" sz="1200" b="true">
                <a:latin typeface="Arial"/>
              </a:rPr>
              <a:t>Time Period Covered</a:t>
            </a:r>
            <a:r>
              <a:rPr lang="en-US" sz="1200" b="false">
                <a:latin typeface="Arial"/>
              </a:rPr>
              <a:t> </a:t>
            </a:r>
            <a:r>
              <a:rPr lang="en-US" sz="1200" b="false">
                <a:latin typeface="Arial"/>
              </a:rPr>
              <a:t>16th Century CE</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Photograph dated 18th July 2005</a:t>
            </a:r>
            <a:r>
              <a:rPr lang="en-US" sz="1200">
                <a:latin typeface="Arial"/>
              </a:rPr>
              <a:t>
</a:t>
            </a:r>
            <a:r>
              <a:rPr lang="en-US" sz="1200" b="true">
                <a:latin typeface="Arial"/>
              </a:rPr>
              <a:t>Date Captured (yyyy-mm-dd)</a:t>
            </a:r>
            <a:r>
              <a:rPr lang="en-US" sz="1200" b="false">
                <a:latin typeface="Arial"/>
              </a:rPr>
              <a:t> </a:t>
            </a:r>
            <a:r>
              <a:rPr lang="en-US" sz="1200" b="false">
                <a:latin typeface="Arial"/>
              </a:rPr>
              <a:t>2005-07-18</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791200" y="0"/>
            <a:ext cx="46736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JRL1212210</a:t>
            </a:r>
            <a:r>
              <a:rPr lang="en-US" sz="1200">
                <a:latin typeface="Arial"/>
              </a:rPr>
              <a:t>
</a:t>
            </a:r>
            <a:r>
              <a:rPr lang="en-US" sz="1200" b="true">
                <a:latin typeface="Arial"/>
              </a:rPr>
              <a:t>Image Title</a:t>
            </a:r>
            <a:r>
              <a:rPr lang="en-US" sz="1200" b="false">
                <a:latin typeface="Arial"/>
              </a:rPr>
              <a:t> </a:t>
            </a:r>
            <a:r>
              <a:rPr lang="en-US" sz="1200" b="false">
                <a:latin typeface="Arial"/>
              </a:rPr>
              <a:t>William Shakespeare</a:t>
            </a:r>
            <a:r>
              <a:rPr lang="en-US" sz="1200">
                <a:latin typeface="Arial"/>
              </a:rPr>
              <a:t>
</a:t>
            </a:r>
            <a:r>
              <a:rPr lang="en-US" sz="1200" b="true">
                <a:latin typeface="Arial"/>
              </a:rPr>
              <a:t>Creator</a:t>
            </a:r>
            <a:r>
              <a:rPr lang="en-US" sz="1200" b="false">
                <a:latin typeface="Arial"/>
              </a:rPr>
              <a:t> </a:t>
            </a:r>
            <a:r>
              <a:rPr lang="en-US" sz="1200" b="false">
                <a:latin typeface="Arial"/>
              </a:rPr>
              <a:t>Champneys, Basil, 1842-1935</a:t>
            </a:r>
            <a:r>
              <a:rPr lang="en-US" sz="1200">
                <a:latin typeface="Arial"/>
              </a:rPr>
              <a:t>
</a:t>
            </a:r>
            <a:r>
              <a:rPr lang="en-US" sz="1200" b="true">
                <a:latin typeface="Arial"/>
              </a:rPr>
              <a:t>Creator Role</a:t>
            </a:r>
            <a:r>
              <a:rPr lang="en-US" sz="1200" b="false">
                <a:latin typeface="Arial"/>
              </a:rPr>
              <a:t> </a:t>
            </a:r>
            <a:r>
              <a:rPr lang="en-US" sz="1200" b="false">
                <a:latin typeface="Arial"/>
              </a:rPr>
              <a:t>Architect</a:t>
            </a:r>
            <a:r>
              <a:rPr lang="en-US" sz="1200">
                <a:latin typeface="Arial"/>
              </a:rPr>
              <a:t>
</a:t>
            </a:r>
            <a:r>
              <a:rPr lang="en-US" sz="1200" b="true">
                <a:latin typeface="Arial"/>
              </a:rPr>
              <a:t>Creator</a:t>
            </a:r>
            <a:r>
              <a:rPr lang="en-US" sz="1200" b="false">
                <a:latin typeface="Arial"/>
              </a:rPr>
              <a:t> </a:t>
            </a:r>
            <a:r>
              <a:rPr lang="en-US" sz="1200" b="false">
                <a:latin typeface="Arial"/>
              </a:rPr>
              <a:t>Robert Bridgeman &amp; Sons Ltd</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1895-1897</a:t>
            </a:r>
            <a:r>
              <a:rPr lang="en-US" sz="1200">
                <a:latin typeface="Arial"/>
              </a:rPr>
              <a:t>
</a:t>
            </a:r>
            <a:r>
              <a:rPr lang="en-US" sz="1200" b="true">
                <a:latin typeface="Arial"/>
              </a:rPr>
              <a:t>Description</a:t>
            </a:r>
            <a:r>
              <a:rPr lang="en-US" sz="1200" b="false">
                <a:latin typeface="Arial"/>
              </a:rPr>
              <a:t> </a:t>
            </a:r>
            <a:r>
              <a:rPr lang="en-US" sz="1200" b="false">
                <a:latin typeface="Arial"/>
              </a:rPr>
              <a:t>Statue of William Shakespeare in the Historic Reading Room, John Rylands Library. William Shakespeare was an English poet, playwright, and actor, widely regarded as the greatest writer in the English language and the world's pre-eminent dramatist. He is often called England's national poet, and the "Bard of Avon".</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Support</a:t>
            </a:r>
            <a:r>
              <a:rPr lang="en-US" sz="1200" b="false">
                <a:latin typeface="Arial"/>
              </a:rPr>
              <a:t> </a:t>
            </a:r>
            <a:r>
              <a:rPr lang="en-US" sz="1200" b="false">
                <a:latin typeface="Arial"/>
              </a:rPr>
              <a:t>Shawk stone</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372100" y="0"/>
            <a:ext cx="55118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JRL1101032dc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117</a:t>
            </a:r>
            <a:r>
              <a:rPr lang="en-US" sz="1200">
                <a:latin typeface="Arial"/>
              </a:rPr>
              <a:t>
</a:t>
            </a:r>
            <a:r>
              <a:rPr lang="en-US" sz="1200" b="true">
                <a:latin typeface="Arial"/>
              </a:rPr>
              <a:t>Parent Work Title</a:t>
            </a:r>
            <a:r>
              <a:rPr lang="en-US" sz="1200" b="false">
                <a:latin typeface="Arial"/>
              </a:rPr>
              <a:t> </a:t>
            </a:r>
            <a:r>
              <a:rPr lang="en-US" sz="1200" b="false">
                <a:latin typeface="Arial"/>
              </a:rPr>
              <a:t>Elizabeth I's New Year's Gifts of 1559</a:t>
            </a:r>
            <a:r>
              <a:rPr lang="en-US" sz="1200">
                <a:latin typeface="Arial"/>
              </a:rPr>
              <a:t>
</a:t>
            </a:r>
            <a:r>
              <a:rPr lang="en-US" sz="1200" b="true">
                <a:latin typeface="Arial"/>
              </a:rPr>
              <a:t>Date Created</a:t>
            </a:r>
            <a:r>
              <a:rPr lang="en-US" sz="1200" b="false">
                <a:latin typeface="Arial"/>
              </a:rPr>
              <a:t> </a:t>
            </a:r>
            <a:r>
              <a:rPr lang="en-US" sz="1200" b="false">
                <a:latin typeface="Arial"/>
              </a:rPr>
              <a:t>1558-1559</a:t>
            </a:r>
            <a:r>
              <a:rPr lang="en-US" sz="1200">
                <a:latin typeface="Arial"/>
              </a:rPr>
              <a:t>
</a:t>
            </a:r>
            <a:r>
              <a:rPr lang="en-US" sz="1200" b="true">
                <a:latin typeface="Arial"/>
              </a:rPr>
              <a:t>Volume</a:t>
            </a:r>
            <a:r>
              <a:rPr lang="en-US" sz="1200" b="false">
                <a:latin typeface="Arial"/>
              </a:rPr>
              <a:t> </a:t>
            </a:r>
            <a:r>
              <a:rPr lang="en-US" sz="1200" b="false">
                <a:latin typeface="Arial"/>
              </a:rPr>
              <a:t>Roll two</a:t>
            </a:r>
            <a:r>
              <a:rPr lang="en-US" sz="1200">
                <a:latin typeface="Arial"/>
              </a:rPr>
              <a:t>
</a:t>
            </a:r>
            <a:r>
              <a:rPr lang="en-US" sz="1200" b="true">
                <a:latin typeface="Arial"/>
              </a:rPr>
              <a:t>Page/Sheet</a:t>
            </a:r>
            <a:r>
              <a:rPr lang="en-US" sz="1200" b="false">
                <a:latin typeface="Arial"/>
              </a:rPr>
              <a:t> </a:t>
            </a:r>
            <a:r>
              <a:rPr lang="en-US" sz="1200" b="false">
                <a:latin typeface="Arial"/>
              </a:rPr>
              <a:t>Frame two</a:t>
            </a:r>
            <a:r>
              <a:rPr lang="en-US" sz="1200">
                <a:latin typeface="Arial"/>
              </a:rPr>
              <a:t>
</a:t>
            </a:r>
            <a:r>
              <a:rPr lang="en-US" sz="1200" b="true">
                <a:latin typeface="Arial"/>
              </a:rPr>
              <a:t>Image Sequence Number</a:t>
            </a:r>
            <a:r>
              <a:rPr lang="en-US" sz="1200" b="false">
                <a:latin typeface="Arial"/>
              </a:rPr>
              <a:t> </a:t>
            </a:r>
            <a:r>
              <a:rPr lang="en-US" sz="1200" b="false">
                <a:latin typeface="Arial"/>
              </a:rPr>
              <a:t>002</a:t>
            </a:r>
            <a:r>
              <a:rPr lang="en-US" sz="1200">
                <a:latin typeface="Arial"/>
              </a:rPr>
              <a:t>
</a:t>
            </a:r>
            <a:r>
              <a:rPr lang="en-US" sz="1200" b="true">
                <a:latin typeface="Arial"/>
              </a:rPr>
              <a:t>Image Sequence Total</a:t>
            </a:r>
            <a:r>
              <a:rPr lang="en-US" sz="1200" b="false">
                <a:latin typeface="Arial"/>
              </a:rPr>
              <a:t> </a:t>
            </a:r>
            <a:r>
              <a:rPr lang="en-US" sz="1200" b="false">
                <a:latin typeface="Arial"/>
              </a:rPr>
              <a:t>015</a:t>
            </a:r>
            <a:r>
              <a:rPr lang="en-US" sz="1200">
                <a:latin typeface="Arial"/>
              </a:rPr>
              <a:t>
</a:t>
            </a:r>
            <a:r>
              <a:rPr lang="en-US" sz="1200" b="true">
                <a:latin typeface="Arial"/>
              </a:rPr>
              <a:t>Description</a:t>
            </a:r>
            <a:r>
              <a:rPr lang="en-US" sz="1200" b="false">
                <a:latin typeface="Arial"/>
              </a:rPr>
              <a:t> </a:t>
            </a:r>
            <a:r>
              <a:rPr lang="en-US" sz="1200" b="false">
                <a:latin typeface="Arial"/>
              </a:rPr>
              <a:t>Second of 15 digital sections:Text from the second roll of two rollers attached. A list of gifts made by the Queen. The signature Elizabeth R. at the head and foot of the roll.</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Diplomatic gifts</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Rolls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Time Period Covered</a:t>
            </a:r>
            <a:r>
              <a:rPr lang="en-US" sz="1200" b="false">
                <a:latin typeface="Arial"/>
              </a:rPr>
              <a:t> </a:t>
            </a:r>
            <a:r>
              <a:rPr lang="en-US" sz="1200" b="false">
                <a:latin typeface="Arial"/>
              </a:rPr>
              <a:t>16th Century CE</a:t>
            </a:r>
            <a:r>
              <a:rPr lang="en-US" sz="1200">
                <a:latin typeface="Arial"/>
              </a:rPr>
              <a:t>
</a:t>
            </a:r>
            <a:r>
              <a:rPr lang="en-US" sz="1200" b="true">
                <a:latin typeface="Arial"/>
              </a:rPr>
              <a:t>People Covered</a:t>
            </a:r>
            <a:r>
              <a:rPr lang="en-US" sz="1200" b="false">
                <a:latin typeface="Arial"/>
              </a:rPr>
              <a:t> </a:t>
            </a:r>
            <a:r>
              <a:rPr lang="en-US" sz="1200" b="false">
                <a:latin typeface="Arial"/>
              </a:rPr>
              <a:t>Elizabeth I, Queen of England, 1533-1603</a:t>
            </a:r>
            <a:r>
              <a:rPr lang="en-US" sz="1200">
                <a:latin typeface="Arial"/>
              </a:rPr>
              <a:t>
</a:t>
            </a:r>
            <a:r>
              <a:rPr lang="en-US" sz="1200" b="true">
                <a:latin typeface="Arial"/>
              </a:rPr>
              <a:t>Item Height</a:t>
            </a:r>
            <a:r>
              <a:rPr lang="en-US" sz="1200" b="false">
                <a:latin typeface="Arial"/>
              </a:rPr>
              <a:t> </a:t>
            </a:r>
            <a:r>
              <a:rPr lang="en-US" sz="1200" b="false">
                <a:latin typeface="Arial"/>
              </a:rPr>
              <a:t>3470 mm</a:t>
            </a:r>
            <a:r>
              <a:rPr lang="en-US" sz="1200">
                <a:latin typeface="Arial"/>
              </a:rPr>
              <a:t>
</a:t>
            </a:r>
            <a:r>
              <a:rPr lang="en-US" sz="1200" b="true">
                <a:latin typeface="Arial"/>
              </a:rPr>
              <a:t>Item Width</a:t>
            </a:r>
            <a:r>
              <a:rPr lang="en-US" sz="1200" b="false">
                <a:latin typeface="Arial"/>
              </a:rPr>
              <a:t> </a:t>
            </a:r>
            <a:r>
              <a:rPr lang="en-US" sz="1200" b="false">
                <a:latin typeface="Arial"/>
              </a:rPr>
              <a:t>428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Joy, Frederick Walker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a:t>
            </a:r>
            <a:r>
              <a:rPr lang="en-US" sz="1200">
                <a:latin typeface="Arial"/>
              </a:rPr>
              <a:t>
</a:t>
            </a:r>
            <a:r>
              <a:rPr lang="en-US" sz="1200" b="true">
                <a:latin typeface="Arial"/>
              </a:rPr>
              <a:t>Date Captured (yyyy-mm-dd)</a:t>
            </a:r>
            <a:r>
              <a:rPr lang="en-US" sz="1200" b="false">
                <a:latin typeface="Arial"/>
              </a:rPr>
              <a:t> </a:t>
            </a:r>
            <a:r>
              <a:rPr lang="en-US" sz="1200" b="false">
                <a:latin typeface="Arial"/>
              </a:rPr>
              <a:t>2010-09-30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