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jpe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jpe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jpe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5.jpe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762500" y="0"/>
            <a:ext cx="6731000" cy="9144000"/>
          </a:xfrm>
          <a:prstGeom prst="rect">
            <a:avLst/>
          </a:prstGeom>
        </p:spPr>
      </p:pic>
      <p:sp>
        <p:nvSpPr>
          <p:cNvPr name="TextBox 3" id="3"/>
          <p:cNvSpPr txBox="true"/>
          <p:nvPr/>
        </p:nvSpPr>
        <p:spPr>
          <a:xfrm>
            <a:off x="0" y="9144000"/>
            <a:ext cx="16256000" cy="5753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JRL1201537</a:t>
            </a:r>
            <a:r>
              <a:rPr lang="en-US" sz="1200">
                <a:latin typeface="Arial"/>
              </a:rPr>
              <a:t>
</a:t>
            </a:r>
            <a:r>
              <a:rPr lang="en-US" sz="1200" b="true">
                <a:latin typeface="Arial"/>
              </a:rPr>
              <a:t>Reference Number</a:t>
            </a:r>
            <a:r>
              <a:rPr lang="en-US" sz="1200" b="false">
                <a:latin typeface="Arial"/>
              </a:rPr>
              <a:t> </a:t>
            </a:r>
            <a:r>
              <a:rPr lang="en-US" sz="1200" b="false">
                <a:latin typeface="Arial"/>
              </a:rPr>
              <a:t>Spencer 22348</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href=http://man-fe.hosted.exlibrisgroup.com/MU_VU1:BLENDED:44MAN_ALMA_DS21209817250001631&gt;UoM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Vox Regis</a:t>
            </a:r>
            <a:r>
              <a:rPr lang="en-US" sz="1200">
                <a:latin typeface="Arial"/>
              </a:rPr>
              <a:t>
</a:t>
            </a:r>
            <a:r>
              <a:rPr lang="en-US" sz="1200" b="true">
                <a:latin typeface="Arial"/>
              </a:rPr>
              <a:t>Parent Work Title</a:t>
            </a:r>
            <a:r>
              <a:rPr lang="en-US" sz="1200" b="false">
                <a:latin typeface="Arial"/>
              </a:rPr>
              <a:t> </a:t>
            </a:r>
            <a:r>
              <a:rPr lang="en-US" sz="1200" b="false">
                <a:latin typeface="Arial"/>
              </a:rPr>
              <a:t>The history of the rebellion and civil wars in England</a:t>
            </a:r>
            <a:r>
              <a:rPr lang="en-US" sz="1200">
                <a:latin typeface="Arial"/>
              </a:rPr>
              <a:t>
</a:t>
            </a:r>
            <a:r>
              <a:rPr lang="en-US" sz="1200" b="true">
                <a:latin typeface="Arial"/>
              </a:rPr>
              <a:t>Creator</a:t>
            </a:r>
            <a:r>
              <a:rPr lang="en-US" sz="1200" b="false">
                <a:latin typeface="Arial"/>
              </a:rPr>
              <a:t> </a:t>
            </a:r>
            <a:r>
              <a:rPr lang="en-US" sz="1200" b="false">
                <a:latin typeface="Arial"/>
              </a:rPr>
              <a:t>Clarendon, Edward Hyde, Earl of, 1609-1674</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1807</a:t>
            </a:r>
            <a:r>
              <a:rPr lang="en-US" sz="1200">
                <a:latin typeface="Arial"/>
              </a:rPr>
              <a:t>
</a:t>
            </a:r>
            <a:r>
              <a:rPr lang="en-US" sz="1200" b="true">
                <a:latin typeface="Arial"/>
              </a:rPr>
              <a:t>Publication Details</a:t>
            </a:r>
            <a:r>
              <a:rPr lang="en-US" sz="1200" b="false">
                <a:latin typeface="Arial"/>
              </a:rPr>
              <a:t> </a:t>
            </a:r>
            <a:r>
              <a:rPr lang="en-US" sz="1200" b="false">
                <a:latin typeface="Arial"/>
              </a:rPr>
              <a:t>Oxford</a:t>
            </a:r>
            <a:r>
              <a:rPr lang="en-US" sz="1200">
                <a:latin typeface="Arial"/>
              </a:rPr>
              <a:t>
</a:t>
            </a:r>
            <a:r>
              <a:rPr lang="en-US" sz="1200" b="true">
                <a:latin typeface="Arial"/>
              </a:rPr>
              <a:t>Volume</a:t>
            </a:r>
            <a:r>
              <a:rPr lang="en-US" sz="1200" b="false">
                <a:latin typeface="Arial"/>
              </a:rPr>
              <a:t> </a:t>
            </a:r>
            <a:r>
              <a:rPr lang="en-US" sz="1200" b="false">
                <a:latin typeface="Arial"/>
              </a:rPr>
              <a:t>Vol. I: part I</a:t>
            </a:r>
            <a:r>
              <a:rPr lang="en-US" sz="1200">
                <a:latin typeface="Arial"/>
              </a:rPr>
              <a:t>
</a:t>
            </a:r>
            <a:r>
              <a:rPr lang="en-US" sz="1200" b="true">
                <a:latin typeface="Arial"/>
              </a:rPr>
              <a:t>Page/Sheet</a:t>
            </a:r>
            <a:r>
              <a:rPr lang="en-US" sz="1200" b="false">
                <a:latin typeface="Arial"/>
              </a:rPr>
              <a:t> </a:t>
            </a:r>
            <a:r>
              <a:rPr lang="en-US" sz="1200" b="false">
                <a:latin typeface="Arial"/>
              </a:rPr>
              <a:t>29</a:t>
            </a:r>
            <a:r>
              <a:rPr lang="en-US" sz="1200">
                <a:latin typeface="Arial"/>
              </a:rPr>
              <a:t>
</a:t>
            </a:r>
            <a:r>
              <a:rPr lang="en-US" sz="1200" b="true">
                <a:latin typeface="Arial"/>
              </a:rPr>
              <a:t>Description</a:t>
            </a:r>
            <a:r>
              <a:rPr lang="en-US" sz="1200" b="false">
                <a:latin typeface="Arial"/>
              </a:rPr>
              <a:t> </a:t>
            </a:r>
            <a:r>
              <a:rPr lang="en-US" sz="1200" b="false">
                <a:latin typeface="Arial"/>
              </a:rPr>
              <a:t>Vox Regis - King and Parliament.</a:t>
            </a:r>
            <a:r>
              <a:rPr lang="en-US" sz="1200">
                <a:latin typeface="Arial"/>
              </a:rPr>
              <a:t>
</a:t>
            </a:r>
            <a:r>
              <a:rPr lang="en-US" sz="1200" b="true">
                <a:latin typeface="Arial"/>
              </a:rPr>
              <a:t>Language Code</a:t>
            </a:r>
            <a:r>
              <a:rPr lang="en-US" sz="1200" b="false">
                <a:latin typeface="Arial"/>
              </a:rPr>
              <a:t> </a:t>
            </a:r>
            <a:r>
              <a:rPr lang="en-US" sz="1200" b="false">
                <a:latin typeface="Arial"/>
              </a:rPr>
              <a:t>lat-GB</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Great Britain--History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Technique Used</a:t>
            </a:r>
            <a:r>
              <a:rPr lang="en-US" sz="1200" b="false">
                <a:latin typeface="Arial"/>
              </a:rPr>
              <a:t> </a:t>
            </a:r>
            <a:r>
              <a:rPr lang="en-US" sz="1200" b="false">
                <a:latin typeface="Arial"/>
              </a:rPr>
              <a:t>Engraving (printing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17th Century CE</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Notes</a:t>
            </a:r>
            <a:r>
              <a:rPr lang="en-US" sz="1200" b="false">
                <a:latin typeface="Arial"/>
              </a:rPr>
              <a:t> </a:t>
            </a:r>
            <a:r>
              <a:rPr lang="en-US" sz="1200" b="false">
                <a:latin typeface="Arial"/>
              </a:rPr>
              <a:t>New edition [with extra illustrations].</a:t>
            </a:r>
            <a:r>
              <a:rPr lang="en-US" sz="1200">
                <a:latin typeface="Arial"/>
              </a:rPr>
              <a:t>
</a:t>
            </a:r>
            <a:r>
              <a:rPr lang="en-US" sz="1200" b="true">
                <a:latin typeface="Arial"/>
              </a:rPr>
              <a:t>Date Captured (yyyy-mm-dd)</a:t>
            </a:r>
            <a:r>
              <a:rPr lang="en-US" sz="1200" b="false">
                <a:latin typeface="Arial"/>
              </a:rPr>
              <a:t> </a:t>
            </a:r>
            <a:r>
              <a:rPr lang="en-US" sz="1200" b="false">
                <a:latin typeface="Arial"/>
              </a:rPr>
              <a:t>2011-09-23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2011-10</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81600" y="0"/>
            <a:ext cx="5892800" cy="9144000"/>
          </a:xfrm>
          <a:prstGeom prst="rect">
            <a:avLst/>
          </a:prstGeom>
        </p:spPr>
      </p:pic>
      <p:sp>
        <p:nvSpPr>
          <p:cNvPr name="TextBox 3" id="3"/>
          <p:cNvSpPr txBox="true"/>
          <p:nvPr/>
        </p:nvSpPr>
        <p:spPr>
          <a:xfrm>
            <a:off x="0" y="9144000"/>
            <a:ext cx="16256000" cy="65024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JRL1201536</a:t>
            </a:r>
            <a:r>
              <a:rPr lang="en-US" sz="1200">
                <a:latin typeface="Arial"/>
              </a:rPr>
              <a:t>
</a:t>
            </a:r>
            <a:r>
              <a:rPr lang="en-US" sz="1200" b="true">
                <a:latin typeface="Arial"/>
              </a:rPr>
              <a:t>Reference Number</a:t>
            </a:r>
            <a:r>
              <a:rPr lang="en-US" sz="1200" b="false">
                <a:latin typeface="Arial"/>
              </a:rPr>
              <a:t> </a:t>
            </a:r>
            <a:r>
              <a:rPr lang="en-US" sz="1200" b="false">
                <a:latin typeface="Arial"/>
              </a:rPr>
              <a:t>Spencer 22348</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href=http://man-fe.hosted.exlibrisgroup.com/MU_VU1:BLENDED:44MAN_ALMA_DS21209817250001631&gt;UoM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Civil war figures against a backdrop portrait of James I</a:t>
            </a:r>
            <a:r>
              <a:rPr lang="en-US" sz="1200">
                <a:latin typeface="Arial"/>
              </a:rPr>
              <a:t>
</a:t>
            </a:r>
            <a:r>
              <a:rPr lang="en-US" sz="1200" b="true">
                <a:latin typeface="Arial"/>
              </a:rPr>
              <a:t>Parent Work Title</a:t>
            </a:r>
            <a:r>
              <a:rPr lang="en-US" sz="1200" b="false">
                <a:latin typeface="Arial"/>
              </a:rPr>
              <a:t> </a:t>
            </a:r>
            <a:r>
              <a:rPr lang="en-US" sz="1200" b="false">
                <a:latin typeface="Arial"/>
              </a:rPr>
              <a:t>The history of the rebellion and civil wars in England</a:t>
            </a:r>
            <a:r>
              <a:rPr lang="en-US" sz="1200">
                <a:latin typeface="Arial"/>
              </a:rPr>
              <a:t>
</a:t>
            </a:r>
            <a:r>
              <a:rPr lang="en-US" sz="1200" b="true">
                <a:latin typeface="Arial"/>
              </a:rPr>
              <a:t>Creator</a:t>
            </a:r>
            <a:r>
              <a:rPr lang="en-US" sz="1200" b="false">
                <a:latin typeface="Arial"/>
              </a:rPr>
              <a:t> </a:t>
            </a:r>
            <a:r>
              <a:rPr lang="en-US" sz="1200" b="false">
                <a:latin typeface="Arial"/>
              </a:rPr>
              <a:t>Passe, Willem van de, 1598-approximately 1637</a:t>
            </a:r>
            <a:r>
              <a:rPr lang="en-US" sz="1200">
                <a:latin typeface="Arial"/>
              </a:rPr>
              <a:t>
</a:t>
            </a:r>
            <a:r>
              <a:rPr lang="en-US" sz="1200" b="true">
                <a:latin typeface="Arial"/>
              </a:rPr>
              <a:t>Creator Role</a:t>
            </a:r>
            <a:r>
              <a:rPr lang="en-US" sz="1200" b="false">
                <a:latin typeface="Arial"/>
              </a:rPr>
              <a:t> </a:t>
            </a:r>
            <a:r>
              <a:rPr lang="en-US" sz="1200" b="false">
                <a:latin typeface="Arial"/>
              </a:rPr>
              <a:t>Engraver</a:t>
            </a:r>
            <a:r>
              <a:rPr lang="en-US" sz="1200">
                <a:latin typeface="Arial"/>
              </a:rPr>
              <a:t>
</a:t>
            </a:r>
            <a:r>
              <a:rPr lang="en-US" sz="1200" b="true">
                <a:latin typeface="Arial"/>
              </a:rPr>
              <a:t>Creator</a:t>
            </a:r>
            <a:r>
              <a:rPr lang="en-US" sz="1200" b="false">
                <a:latin typeface="Arial"/>
              </a:rPr>
              <a:t> </a:t>
            </a:r>
            <a:r>
              <a:rPr lang="en-US" sz="1200" b="false">
                <a:latin typeface="Arial"/>
              </a:rPr>
              <a:t>Jenner, Thomas, -1673</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Clarendon, Edward Hyde, Earl of, 1609-1674</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1807</a:t>
            </a:r>
            <a:r>
              <a:rPr lang="en-US" sz="1200">
                <a:latin typeface="Arial"/>
              </a:rPr>
              <a:t>
</a:t>
            </a:r>
            <a:r>
              <a:rPr lang="en-US" sz="1200" b="true">
                <a:latin typeface="Arial"/>
              </a:rPr>
              <a:t>Publication Details</a:t>
            </a:r>
            <a:r>
              <a:rPr lang="en-US" sz="1200" b="false">
                <a:latin typeface="Arial"/>
              </a:rPr>
              <a:t> </a:t>
            </a:r>
            <a:r>
              <a:rPr lang="en-US" sz="1200" b="false">
                <a:latin typeface="Arial"/>
              </a:rPr>
              <a:t>Oxford</a:t>
            </a:r>
            <a:r>
              <a:rPr lang="en-US" sz="1200">
                <a:latin typeface="Arial"/>
              </a:rPr>
              <a:t>
</a:t>
            </a:r>
            <a:r>
              <a:rPr lang="en-US" sz="1200" b="true">
                <a:latin typeface="Arial"/>
              </a:rPr>
              <a:t>Volume</a:t>
            </a:r>
            <a:r>
              <a:rPr lang="en-US" sz="1200" b="false">
                <a:latin typeface="Arial"/>
              </a:rPr>
              <a:t> </a:t>
            </a:r>
            <a:r>
              <a:rPr lang="en-US" sz="1200" b="false">
                <a:latin typeface="Arial"/>
              </a:rPr>
              <a:t>Vol. I: part I</a:t>
            </a:r>
            <a:r>
              <a:rPr lang="en-US" sz="1200">
                <a:latin typeface="Arial"/>
              </a:rPr>
              <a:t>
</a:t>
            </a:r>
            <a:r>
              <a:rPr lang="en-US" sz="1200" b="true">
                <a:latin typeface="Arial"/>
              </a:rPr>
              <a:t>Page/Sheet</a:t>
            </a:r>
            <a:r>
              <a:rPr lang="en-US" sz="1200" b="false">
                <a:latin typeface="Arial"/>
              </a:rPr>
              <a:t> </a:t>
            </a:r>
            <a:r>
              <a:rPr lang="en-US" sz="1200" b="false">
                <a:latin typeface="Arial"/>
              </a:rPr>
              <a:t>22</a:t>
            </a:r>
            <a:r>
              <a:rPr lang="en-US" sz="1200">
                <a:latin typeface="Arial"/>
              </a:rPr>
              <a:t>
</a:t>
            </a:r>
            <a:r>
              <a:rPr lang="en-US" sz="1200" b="true">
                <a:latin typeface="Arial"/>
              </a:rPr>
              <a:t>Description</a:t>
            </a:r>
            <a:r>
              <a:rPr lang="en-US" sz="1200" b="false">
                <a:latin typeface="Arial"/>
              </a:rPr>
              <a:t> </a:t>
            </a:r>
            <a:r>
              <a:rPr lang="en-US" sz="1200" b="false">
                <a:latin typeface="Arial"/>
              </a:rPr>
              <a:t>Images of civil war figures against a backdrop portrait of James I.</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Great Britain--History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Sub-Category</a:t>
            </a:r>
            <a:r>
              <a:rPr lang="en-US" sz="1200" b="false">
                <a:latin typeface="Arial"/>
              </a:rPr>
              <a:t> </a:t>
            </a:r>
            <a:r>
              <a:rPr lang="en-US" sz="1200" b="false">
                <a:latin typeface="Arial"/>
              </a:rPr>
              <a:t>Portraits</a:t>
            </a:r>
            <a:r>
              <a:rPr lang="en-US" sz="1200">
                <a:latin typeface="Arial"/>
              </a:rPr>
              <a:t>
</a:t>
            </a:r>
            <a:r>
              <a:rPr lang="en-US" sz="1200" b="true">
                <a:latin typeface="Arial"/>
              </a:rPr>
              <a:t>Technique Used</a:t>
            </a:r>
            <a:r>
              <a:rPr lang="en-US" sz="1200" b="false">
                <a:latin typeface="Arial"/>
              </a:rPr>
              <a:t> </a:t>
            </a:r>
            <a:r>
              <a:rPr lang="en-US" sz="1200" b="false">
                <a:latin typeface="Arial"/>
              </a:rPr>
              <a:t>Engraving (printing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17th Century CE</a:t>
            </a:r>
            <a:r>
              <a:rPr lang="en-US" sz="1200">
                <a:latin typeface="Arial"/>
              </a:rPr>
              <a:t>
</a:t>
            </a:r>
            <a:r>
              <a:rPr lang="en-US" sz="1200" b="true">
                <a:latin typeface="Arial"/>
              </a:rPr>
              <a:t>People Covered</a:t>
            </a:r>
            <a:r>
              <a:rPr lang="en-US" sz="1200" b="false">
                <a:latin typeface="Arial"/>
              </a:rPr>
              <a:t> </a:t>
            </a:r>
            <a:r>
              <a:rPr lang="en-US" sz="1200" b="false">
                <a:latin typeface="Arial"/>
              </a:rPr>
              <a:t>James I, King of England, 1566-1625</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Notes</a:t>
            </a:r>
            <a:r>
              <a:rPr lang="en-US" sz="1200" b="false">
                <a:latin typeface="Arial"/>
              </a:rPr>
              <a:t> </a:t>
            </a:r>
            <a:r>
              <a:rPr lang="en-US" sz="1200" b="false">
                <a:latin typeface="Arial"/>
              </a:rPr>
              <a:t>New edition [with extra illustrations].</a:t>
            </a:r>
            <a:r>
              <a:rPr lang="en-US" sz="1200">
                <a:latin typeface="Arial"/>
              </a:rPr>
              <a:t>
</a:t>
            </a:r>
            <a:r>
              <a:rPr lang="en-US" sz="1200" b="true">
                <a:latin typeface="Arial"/>
              </a:rPr>
              <a:t>Date Captured (yyyy-mm-dd)</a:t>
            </a:r>
            <a:r>
              <a:rPr lang="en-US" sz="1200" b="false">
                <a:latin typeface="Arial"/>
              </a:rPr>
              <a:t> </a:t>
            </a:r>
            <a:r>
              <a:rPr lang="en-US" sz="1200" b="false">
                <a:latin typeface="Arial"/>
              </a:rPr>
              <a:t>2011-09-23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2011-10</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127500" y="0"/>
            <a:ext cx="8001000" cy="9144000"/>
          </a:xfrm>
          <a:prstGeom prst="rect">
            <a:avLst/>
          </a:prstGeom>
        </p:spPr>
      </p:pic>
      <p:sp>
        <p:nvSpPr>
          <p:cNvPr name="TextBox 3" id="3"/>
          <p:cNvSpPr txBox="true"/>
          <p:nvPr/>
        </p:nvSpPr>
        <p:spPr>
          <a:xfrm>
            <a:off x="0" y="9144000"/>
            <a:ext cx="16256000" cy="6045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JRL15110598</a:t>
            </a:r>
            <a:r>
              <a:rPr lang="en-US" sz="1200">
                <a:latin typeface="Arial"/>
              </a:rPr>
              <a:t>
</a:t>
            </a:r>
            <a:r>
              <a:rPr lang="en-US" sz="1200" b="true">
                <a:latin typeface="Arial"/>
              </a:rPr>
              <a:t>Reference Number</a:t>
            </a:r>
            <a:r>
              <a:rPr lang="en-US" sz="1200" b="false">
                <a:latin typeface="Arial"/>
              </a:rPr>
              <a:t> </a:t>
            </a:r>
            <a:r>
              <a:rPr lang="en-US" sz="1200" b="false">
                <a:latin typeface="Arial"/>
              </a:rPr>
              <a:t>R224483     </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href="http://man-fe.hosted.exlibrisgroup.com/MU_VU1:LSCOP_ALMA:44MAN_ALMA_DS21251935570001631"&gt;UOM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Highway Robbery</a:t>
            </a:r>
            <a:r>
              <a:rPr lang="en-US" sz="1200">
                <a:latin typeface="Arial"/>
              </a:rPr>
              <a:t>
</a:t>
            </a:r>
            <a:r>
              <a:rPr lang="en-US" sz="1200" b="true">
                <a:latin typeface="Arial"/>
              </a:rPr>
              <a:t>Parent Work Title</a:t>
            </a:r>
            <a:r>
              <a:rPr lang="en-US" sz="1200" b="false">
                <a:latin typeface="Arial"/>
              </a:rPr>
              <a:t> </a:t>
            </a:r>
            <a:r>
              <a:rPr lang="en-US" sz="1200" b="false">
                <a:latin typeface="Arial"/>
              </a:rPr>
              <a:t>Highway robbery: 20 guineas reward.</a:t>
            </a:r>
            <a:r>
              <a:rPr lang="en-US" sz="1200">
                <a:latin typeface="Arial"/>
              </a:rPr>
              <a:t>
</a:t>
            </a:r>
            <a:r>
              <a:rPr lang="en-US" sz="1200" b="true">
                <a:latin typeface="Arial"/>
              </a:rPr>
              <a:t>Creator</a:t>
            </a:r>
            <a:r>
              <a:rPr lang="en-US" sz="1200" b="false">
                <a:latin typeface="Arial"/>
              </a:rPr>
              <a:t> </a:t>
            </a:r>
            <a:r>
              <a:rPr lang="en-US" sz="1200" b="false">
                <a:latin typeface="Arial"/>
              </a:rPr>
              <a:t>Dean &amp; Co.</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Creator</a:t>
            </a:r>
            <a:r>
              <a:rPr lang="en-US" sz="1200" b="false">
                <a:latin typeface="Arial"/>
              </a:rPr>
              <a:t> </a:t>
            </a:r>
            <a:r>
              <a:rPr lang="en-US" sz="1200" b="false">
                <a:latin typeface="Arial"/>
              </a:rPr>
              <a:t>Dearden, Edward</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1803-04-04</a:t>
            </a:r>
            <a:r>
              <a:rPr lang="en-US" sz="1200">
                <a:latin typeface="Arial"/>
              </a:rPr>
              <a:t>
</a:t>
            </a:r>
            <a:r>
              <a:rPr lang="en-US" sz="1200" b="true">
                <a:latin typeface="Arial"/>
              </a:rPr>
              <a:t>Publication Details</a:t>
            </a:r>
            <a:r>
              <a:rPr lang="en-US" sz="1200" b="false">
                <a:latin typeface="Arial"/>
              </a:rPr>
              <a:t> </a:t>
            </a:r>
            <a:r>
              <a:rPr lang="en-US" sz="1200" b="false">
                <a:latin typeface="Arial"/>
              </a:rPr>
              <a:t>Manchester: Dean &amp; Co., Printers</a:t>
            </a:r>
            <a:r>
              <a:rPr lang="en-US" sz="1200">
                <a:latin typeface="Arial"/>
              </a:rPr>
              <a:t>
</a:t>
            </a:r>
            <a:r>
              <a:rPr lang="en-US" sz="1200" b="true">
                <a:latin typeface="Arial"/>
              </a:rPr>
              <a:t>Description</a:t>
            </a:r>
            <a:r>
              <a:rPr lang="en-US" sz="1200" b="false">
                <a:latin typeface="Arial"/>
              </a:rPr>
              <a:t> </a:t>
            </a:r>
            <a:r>
              <a:rPr lang="en-US" sz="1200" b="false">
                <a:latin typeface="Arial"/>
              </a:rPr>
              <a:t>Broadside: A broadside reward notice relating to the robbery of George Dearden of Todmorden, near Rochdale in 1803. Issued by Edw. Dearden, signed and dated at foot: Rochdale, April 4th, 1803.</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Robbery -- England -- Manchester -- Posters</a:t>
            </a:r>
            <a:r>
              <a:rPr lang="en-US" sz="1200">
                <a:latin typeface="Arial"/>
              </a:rPr>
              <a:t>
</a:t>
            </a:r>
            <a:r>
              <a:rPr lang="en-US" sz="1200" b="true">
                <a:latin typeface="Arial"/>
              </a:rPr>
              <a:t>Subject</a:t>
            </a:r>
            <a:r>
              <a:rPr lang="en-US" sz="1200" b="false">
                <a:latin typeface="Arial"/>
              </a:rPr>
              <a:t> </a:t>
            </a:r>
            <a:r>
              <a:rPr lang="en-US" sz="1200" b="false">
                <a:latin typeface="Arial"/>
              </a:rPr>
              <a:t>Brigands and robbers -- England -- Manchester -- 19th century</a:t>
            </a:r>
            <a:r>
              <a:rPr lang="en-US" sz="1200">
                <a:latin typeface="Arial"/>
              </a:rPr>
              <a:t>
</a:t>
            </a:r>
            <a:r>
              <a:rPr lang="en-US" sz="1200" b="true">
                <a:latin typeface="Arial"/>
              </a:rPr>
              <a:t>Subject</a:t>
            </a:r>
            <a:r>
              <a:rPr lang="en-US" sz="1200" b="false">
                <a:latin typeface="Arial"/>
              </a:rPr>
              <a:t> </a:t>
            </a:r>
            <a:r>
              <a:rPr lang="en-US" sz="1200" b="false">
                <a:latin typeface="Arial"/>
              </a:rPr>
              <a:t>Wanted posters -- 19th century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Broadsides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Rochdale</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CDATA[<a rel="license" href="http://creativecommons.org/licenses/by-nc-sa/4.0/"><img alt="Creative Commons License" style="border-width:0" src="https://i.creativecommons.org/l/by-nc-sa/4.0/88x31.png" /></a><br />This work is licensed under a <a rel="license" href="http://creativecommons.org/licenses/by-nc-sa/4.0/">Creative Commons Attribution-NonCommercial-ShareAlike 4.0 International License.</a> Copyright of The University of Manchester]]></a:t>
            </a:r>
            <a:r>
              <a:rPr lang="en-US" sz="1200">
                <a:latin typeface="Arial"/>
              </a:rPr>
              <a:t>
</a:t>
            </a:r>
            <a:r>
              <a:rPr lang="en-US" sz="1200" b="true">
                <a:latin typeface="Arial"/>
              </a:rPr>
              <a:t>Date Captured (yyyy-mm-dd)</a:t>
            </a:r>
            <a:r>
              <a:rPr lang="en-US" sz="1200" b="false">
                <a:latin typeface="Arial"/>
              </a:rPr>
              <a:t> </a:t>
            </a:r>
            <a:r>
              <a:rPr lang="en-US" sz="1200" b="false">
                <a:latin typeface="Arial"/>
              </a:rPr>
              <a:t>2015-11-10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2015-11</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051300" y="0"/>
            <a:ext cx="81534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JRL15110593</a:t>
            </a:r>
            <a:r>
              <a:rPr lang="en-US" sz="1200">
                <a:latin typeface="Arial"/>
              </a:rPr>
              <a:t>
</a:t>
            </a:r>
            <a:r>
              <a:rPr lang="en-US" sz="1200" b="true">
                <a:latin typeface="Arial"/>
              </a:rPr>
              <a:t>Reference Number</a:t>
            </a:r>
            <a:r>
              <a:rPr lang="en-US" sz="1200" b="false">
                <a:latin typeface="Arial"/>
              </a:rPr>
              <a:t> </a:t>
            </a:r>
            <a:r>
              <a:rPr lang="en-US" sz="1200" b="false">
                <a:latin typeface="Arial"/>
              </a:rPr>
              <a:t>R147001</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href="http://man-fe.hosted.exlibrisgroup.com/MU_VU1:44MAN_ALMA_DS21158216240001631"&gt;UOM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Friendly advice to the industrious poor</a:t>
            </a:r>
            <a:r>
              <a:rPr lang="en-US" sz="1200">
                <a:latin typeface="Arial"/>
              </a:rPr>
              <a:t>
</a:t>
            </a:r>
            <a:r>
              <a:rPr lang="en-US" sz="1200" b="true">
                <a:latin typeface="Arial"/>
              </a:rPr>
              <a:t>Parent Work Title</a:t>
            </a:r>
            <a:r>
              <a:rPr lang="en-US" sz="1200" b="false">
                <a:latin typeface="Arial"/>
              </a:rPr>
              <a:t> </a:t>
            </a:r>
            <a:r>
              <a:rPr lang="en-US" sz="1200" b="false">
                <a:latin typeface="Arial"/>
              </a:rPr>
              <a:t>Friendly advice to the industrious poor: Receipts for making soups</a:t>
            </a:r>
            <a:r>
              <a:rPr lang="en-US" sz="1200">
                <a:latin typeface="Arial"/>
              </a:rPr>
              <a:t>
</a:t>
            </a:r>
            <a:r>
              <a:rPr lang="en-US" sz="1200" b="true">
                <a:latin typeface="Arial"/>
              </a:rPr>
              <a:t>Date Created</a:t>
            </a:r>
            <a:r>
              <a:rPr lang="en-US" sz="1200" b="false">
                <a:latin typeface="Arial"/>
              </a:rPr>
              <a:t> </a:t>
            </a:r>
            <a:r>
              <a:rPr lang="en-US" sz="1200" b="false">
                <a:latin typeface="Arial"/>
              </a:rPr>
              <a:t>179-?]</a:t>
            </a:r>
            <a:r>
              <a:rPr lang="en-US" sz="1200">
                <a:latin typeface="Arial"/>
              </a:rPr>
              <a:t>
</a:t>
            </a:r>
            <a:r>
              <a:rPr lang="en-US" sz="1200" b="true">
                <a:latin typeface="Arial"/>
              </a:rPr>
              <a:t>Publication Details</a:t>
            </a:r>
            <a:r>
              <a:rPr lang="en-US" sz="1200" b="false">
                <a:latin typeface="Arial"/>
              </a:rPr>
              <a:t> </a:t>
            </a:r>
            <a:r>
              <a:rPr lang="en-US" sz="1200" b="false">
                <a:latin typeface="Arial"/>
              </a:rPr>
              <a:t>England? : s.n.</a:t>
            </a:r>
            <a:r>
              <a:rPr lang="en-US" sz="1200">
                <a:latin typeface="Arial"/>
              </a:rPr>
              <a:t>
</a:t>
            </a:r>
            <a:r>
              <a:rPr lang="en-US" sz="1200" b="true">
                <a:latin typeface="Arial"/>
              </a:rPr>
              <a:t>Description</a:t>
            </a:r>
            <a:r>
              <a:rPr lang="en-US" sz="1200" b="false">
                <a:latin typeface="Arial"/>
              </a:rPr>
              <a:t> </a:t>
            </a:r>
            <a:r>
              <a:rPr lang="en-US" sz="1200" b="false">
                <a:latin typeface="Arial"/>
              </a:rPr>
              <a:t>Twenty-two items of advice, followed by three soup recipes, and notes on rice, Indian corn and potatoes. Note at foot of sheet: Paste this up in your house, as you will find these receipts useful.</a:t>
            </a:r>
            <a:r>
              <a:rPr lang="en-US" sz="1200">
                <a:latin typeface="Arial"/>
              </a:rPr>
              <a:t>
</a:t>
            </a:r>
            <a:r>
              <a:rPr lang="en-US" sz="1200" b="true">
                <a:latin typeface="Arial"/>
              </a:rPr>
              <a:t>Keyword</a:t>
            </a:r>
            <a:r>
              <a:rPr lang="en-US" sz="1200" b="false">
                <a:latin typeface="Arial"/>
              </a:rPr>
              <a:t> </a:t>
            </a:r>
            <a:r>
              <a:rPr lang="en-US" sz="1200" b="false">
                <a:latin typeface="Arial"/>
              </a:rPr>
              <a:t>Poor; Cooking.</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Cooking -- Great Britain -- History</a:t>
            </a:r>
            <a:r>
              <a:rPr lang="en-US" sz="1200">
                <a:latin typeface="Arial"/>
              </a:rPr>
              <a:t>
</a:t>
            </a:r>
            <a:r>
              <a:rPr lang="en-US" sz="1200" b="true">
                <a:latin typeface="Arial"/>
              </a:rPr>
              <a:t>Subject</a:t>
            </a:r>
            <a:r>
              <a:rPr lang="en-US" sz="1200" b="false">
                <a:latin typeface="Arial"/>
              </a:rPr>
              <a:t> </a:t>
            </a:r>
            <a:r>
              <a:rPr lang="en-US" sz="1200" b="false">
                <a:latin typeface="Arial"/>
              </a:rPr>
              <a:t>Poor -- Great Britain -- History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18th Century CE</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CDATA[<a rel="license" href="http://creativecommons.org/licenses/by-nc-sa/4.0/"><img alt="Creative Commons License" style="border-width:0" src="https://i.creativecommons.org/l/by-nc-sa/4.0/88x31.png" /></a><br />This work is licensed under a <a rel="license" href="http://creativecommons.org/licenses/by-nc-sa/4.0/">Creative Commons Attribution-NonCommercial-ShareAlike 4.0 International License.</a> Copyright of The University of Manchester]]></a:t>
            </a:r>
            <a:r>
              <a:rPr lang="en-US" sz="1200">
                <a:latin typeface="Arial"/>
              </a:rPr>
              <a:t>
</a:t>
            </a:r>
            <a:r>
              <a:rPr lang="en-US" sz="1200" b="true">
                <a:latin typeface="Arial"/>
              </a:rPr>
              <a:t>Date Captured (yyyy-mm-dd)</a:t>
            </a:r>
            <a:r>
              <a:rPr lang="en-US" sz="1200" b="false">
                <a:latin typeface="Arial"/>
              </a:rPr>
              <a:t> </a:t>
            </a:r>
            <a:r>
              <a:rPr lang="en-US" sz="1200" b="false">
                <a:latin typeface="Arial"/>
              </a:rPr>
              <a:t>2015-11-10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2015-11</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000500" y="0"/>
            <a:ext cx="8242300" cy="9144000"/>
          </a:xfrm>
          <a:prstGeom prst="rect">
            <a:avLst/>
          </a:prstGeom>
        </p:spPr>
      </p:pic>
      <p:sp>
        <p:nvSpPr>
          <p:cNvPr name="TextBox 3" id="3"/>
          <p:cNvSpPr txBox="true"/>
          <p:nvPr/>
        </p:nvSpPr>
        <p:spPr>
          <a:xfrm>
            <a:off x="0" y="9144000"/>
            <a:ext cx="16256000" cy="5905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JRL15100529</a:t>
            </a:r>
            <a:r>
              <a:rPr lang="en-US" sz="1200">
                <a:latin typeface="Arial"/>
              </a:rPr>
              <a:t>
</a:t>
            </a:r>
            <a:r>
              <a:rPr lang="en-US" sz="1200" b="true">
                <a:latin typeface="Arial"/>
              </a:rPr>
              <a:t>Reference Number</a:t>
            </a:r>
            <a:r>
              <a:rPr lang="en-US" sz="1200" b="false">
                <a:latin typeface="Arial"/>
              </a:rPr>
              <a:t> </a:t>
            </a:r>
            <a:r>
              <a:rPr lang="en-US" sz="1200" b="false">
                <a:latin typeface="Arial"/>
              </a:rPr>
              <a:t>R221655</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href="http://man-fe.hosted.exlibrisgroup.com/MU_VU1:LSCOP_ALMA:44MAN_ALMA_DS21255026230001631"&gt;UOM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Life, Trial, Behaviour and Awful Execution of Miss M.A.Wilson</a:t>
            </a:r>
            <a:r>
              <a:rPr lang="en-US" sz="1200">
                <a:latin typeface="Arial"/>
              </a:rPr>
              <a:t>
</a:t>
            </a:r>
            <a:r>
              <a:rPr lang="en-US" sz="1200" b="true">
                <a:latin typeface="Arial"/>
              </a:rPr>
              <a:t>Parent Work Title</a:t>
            </a:r>
            <a:r>
              <a:rPr lang="en-US" sz="1200" b="false">
                <a:latin typeface="Arial"/>
              </a:rPr>
              <a:t> </a:t>
            </a:r>
            <a:r>
              <a:rPr lang="en-US" sz="1200" b="false">
                <a:latin typeface="Arial"/>
              </a:rPr>
              <a:t>Life, trial, behaviour and awful execution of Miss M.A.Wilson, 21, who was executed at Lancaster on Monday morning last, for the murder and robbery of Mrs Smith, her aged mistress.</a:t>
            </a:r>
            <a:r>
              <a:rPr lang="en-US" sz="1200">
                <a:latin typeface="Arial"/>
              </a:rPr>
              <a:t>
</a:t>
            </a:r>
            <a:r>
              <a:rPr lang="en-US" sz="1200" b="true">
                <a:latin typeface="Arial"/>
              </a:rPr>
              <a:t>Creator</a:t>
            </a:r>
            <a:r>
              <a:rPr lang="en-US" sz="1200" b="false">
                <a:latin typeface="Arial"/>
              </a:rPr>
              <a:t> </a:t>
            </a:r>
            <a:r>
              <a:rPr lang="en-US" sz="1200" b="false">
                <a:latin typeface="Arial"/>
              </a:rPr>
              <a:t>Bontoft, William, active 1828-1841</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Date Created</a:t>
            </a:r>
            <a:r>
              <a:rPr lang="en-US" sz="1200" b="false">
                <a:latin typeface="Arial"/>
              </a:rPr>
              <a:t> </a:t>
            </a:r>
            <a:r>
              <a:rPr lang="en-US" sz="1200" b="false">
                <a:latin typeface="Arial"/>
              </a:rPr>
              <a:t>1833</a:t>
            </a:r>
            <a:r>
              <a:rPr lang="en-US" sz="1200">
                <a:latin typeface="Arial"/>
              </a:rPr>
              <a:t>
</a:t>
            </a:r>
            <a:r>
              <a:rPr lang="en-US" sz="1200" b="true">
                <a:latin typeface="Arial"/>
              </a:rPr>
              <a:t>Publication Details</a:t>
            </a:r>
            <a:r>
              <a:rPr lang="en-US" sz="1200" b="false">
                <a:latin typeface="Arial"/>
              </a:rPr>
              <a:t> </a:t>
            </a:r>
            <a:r>
              <a:rPr lang="en-US" sz="1200" b="false">
                <a:latin typeface="Arial"/>
              </a:rPr>
              <a:t>Boston: William Bontoft, High Street.</a:t>
            </a:r>
            <a:r>
              <a:rPr lang="en-US" sz="1200">
                <a:latin typeface="Arial"/>
              </a:rPr>
              <a:t>
</a:t>
            </a:r>
            <a:r>
              <a:rPr lang="en-US" sz="1200" b="true">
                <a:latin typeface="Arial"/>
              </a:rPr>
              <a:t>Description</a:t>
            </a:r>
            <a:r>
              <a:rPr lang="en-US" sz="1200" b="false">
                <a:latin typeface="Arial"/>
              </a:rPr>
              <a:t> </a:t>
            </a:r>
            <a:r>
              <a:rPr lang="en-US" sz="1200" b="false">
                <a:latin typeface="Arial"/>
              </a:rPr>
              <a:t>An account of the murder of an elderly lady, Mrs. Smith, living in Bold Street, Liverpool, by John Butler and Smith's servant girl, Mary Ann Wilson, early in 1833. Butler was hanged for the crime on 27th March, 1833, but since Wilson was found to be pregnant, her execution was postponed until after she had given birth in August. Includes the text of Wilson's final letter, addressed to her parents, asking their protection for her new born child. Sheet cropped on all sides; attached to the paste-down of a board detached from an earlier book binding (blind-rolled and tooled panel design on sheepskin[?]).</a:t>
            </a:r>
            <a:r>
              <a:rPr lang="en-US" sz="1200">
                <a:latin typeface="Arial"/>
              </a:rPr>
              <a:t>
</a:t>
            </a:r>
            <a:r>
              <a:rPr lang="en-US" sz="1200" b="true">
                <a:latin typeface="Arial"/>
              </a:rPr>
              <a:t>Keyword</a:t>
            </a:r>
            <a:r>
              <a:rPr lang="en-US" sz="1200" b="false">
                <a:latin typeface="Arial"/>
              </a:rPr>
              <a:t> </a:t>
            </a:r>
            <a:r>
              <a:rPr lang="en-US" sz="1200" b="false">
                <a:latin typeface="Arial"/>
              </a:rPr>
              <a:t>Murders; Women Murderers; Liverpool; Execution.</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Murderers--England--19th century</a:t>
            </a:r>
            <a:r>
              <a:rPr lang="en-US" sz="1200">
                <a:latin typeface="Arial"/>
              </a:rPr>
              <a:t>
</a:t>
            </a:r>
            <a:r>
              <a:rPr lang="en-US" sz="1200" b="true">
                <a:latin typeface="Arial"/>
              </a:rPr>
              <a:t>Subject</a:t>
            </a:r>
            <a:r>
              <a:rPr lang="en-US" sz="1200" b="false">
                <a:latin typeface="Arial"/>
              </a:rPr>
              <a:t> </a:t>
            </a:r>
            <a:r>
              <a:rPr lang="en-US" sz="1200" b="false">
                <a:latin typeface="Arial"/>
              </a:rPr>
              <a:t>Women murderers--England--19th century</a:t>
            </a:r>
            <a:r>
              <a:rPr lang="en-US" sz="1200">
                <a:latin typeface="Arial"/>
              </a:rPr>
              <a:t>
</a:t>
            </a:r>
            <a:r>
              <a:rPr lang="en-US" sz="1200" b="true">
                <a:latin typeface="Arial"/>
              </a:rPr>
              <a:t>Subject</a:t>
            </a:r>
            <a:r>
              <a:rPr lang="en-US" sz="1200" b="false">
                <a:latin typeface="Arial"/>
              </a:rPr>
              <a:t> </a:t>
            </a:r>
            <a:r>
              <a:rPr lang="en-US" sz="1200" b="false">
                <a:latin typeface="Arial"/>
              </a:rPr>
              <a:t>Public executions--England--19th century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Broadsides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Merseyside: Liverpool</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2015-10-13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2015-10</a:t>
            </a:r>
            <a:r>
              <a:rPr lang="en-US" sz="1200">
                <a:latin typeface="Arial"/>
              </a:rPr>
              <a:t>
</a:t>
            </a:r>
          </a:p>
        </p:txBody>
      </p:sp>
    </p:spTree>
  </p:cSld>
  <p:clrMapOvr>
    <a:masterClrMapping/>
  </p:clrMapOvr>
</p:sld>
</file>

<file path=ppt/slides/slide6.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483100" y="0"/>
            <a:ext cx="72898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JRL1301003</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343/22</a:t>
            </a:r>
            <a:r>
              <a:rPr lang="en-US" sz="1200">
                <a:latin typeface="Arial"/>
              </a:rPr>
              <a:t>
</a:t>
            </a:r>
            <a:r>
              <a:rPr lang="en-US" sz="1200" b="true">
                <a:latin typeface="Arial"/>
              </a:rPr>
              <a:t>Image Title</a:t>
            </a:r>
            <a:r>
              <a:rPr lang="en-US" sz="1200" b="false">
                <a:latin typeface="Arial"/>
              </a:rPr>
              <a:t> </a:t>
            </a:r>
            <a:r>
              <a:rPr lang="en-US" sz="1200" b="false">
                <a:latin typeface="Arial"/>
              </a:rPr>
              <a:t>Description of a slave ship</a:t>
            </a:r>
            <a:r>
              <a:rPr lang="en-US" sz="1200">
                <a:latin typeface="Arial"/>
              </a:rPr>
              <a:t>
</a:t>
            </a:r>
            <a:r>
              <a:rPr lang="en-US" sz="1200" b="true">
                <a:latin typeface="Arial"/>
              </a:rPr>
              <a:t>Parent Work Title</a:t>
            </a:r>
            <a:r>
              <a:rPr lang="en-US" sz="1200" b="false">
                <a:latin typeface="Arial"/>
              </a:rPr>
              <a:t> </a:t>
            </a:r>
            <a:r>
              <a:rPr lang="en-US" sz="1200" b="false">
                <a:latin typeface="Arial"/>
              </a:rPr>
              <a:t>Miscellaneous Autograph Collection</a:t>
            </a:r>
            <a:r>
              <a:rPr lang="en-US" sz="1200">
                <a:latin typeface="Arial"/>
              </a:rPr>
              <a:t>
</a:t>
            </a:r>
            <a:r>
              <a:rPr lang="en-US" sz="1200" b="true">
                <a:latin typeface="Arial"/>
              </a:rPr>
              <a:t>Creator</a:t>
            </a:r>
            <a:r>
              <a:rPr lang="en-US" sz="1200" b="false">
                <a:latin typeface="Arial"/>
              </a:rPr>
              <a:t> </a:t>
            </a:r>
            <a:r>
              <a:rPr lang="en-US" sz="1200" b="false">
                <a:latin typeface="Arial"/>
              </a:rPr>
              <a:t>Phillips, James</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Date Created</a:t>
            </a:r>
            <a:r>
              <a:rPr lang="en-US" sz="1200" b="false">
                <a:latin typeface="Arial"/>
              </a:rPr>
              <a:t> </a:t>
            </a:r>
            <a:r>
              <a:rPr lang="en-US" sz="1200" b="false">
                <a:latin typeface="Arial"/>
              </a:rPr>
              <a:t>1789</a:t>
            </a:r>
            <a:r>
              <a:rPr lang="en-US" sz="1200">
                <a:latin typeface="Arial"/>
              </a:rPr>
              <a:t>
</a:t>
            </a:r>
            <a:r>
              <a:rPr lang="en-US" sz="1200" b="true">
                <a:latin typeface="Arial"/>
              </a:rPr>
              <a:t>Publication Details</a:t>
            </a:r>
            <a:r>
              <a:rPr lang="en-US" sz="1200" b="false">
                <a:latin typeface="Arial"/>
              </a:rPr>
              <a:t> </a:t>
            </a:r>
            <a:r>
              <a:rPr lang="en-US" sz="1200" b="false">
                <a:latin typeface="Arial"/>
              </a:rPr>
              <a:t>London: Printed by James Phillips, George-Yard, Lombard Street</a:t>
            </a:r>
            <a:r>
              <a:rPr lang="en-US" sz="1200">
                <a:latin typeface="Arial"/>
              </a:rPr>
              <a:t>
</a:t>
            </a:r>
            <a:r>
              <a:rPr lang="en-US" sz="1200" b="true">
                <a:latin typeface="Arial"/>
              </a:rPr>
              <a:t>Description</a:t>
            </a:r>
            <a:r>
              <a:rPr lang="en-US" sz="1200" b="false">
                <a:latin typeface="Arial"/>
              </a:rPr>
              <a:t> </a:t>
            </a:r>
            <a:r>
              <a:rPr lang="en-US" sz="1200" b="false">
                <a:latin typeface="Arial"/>
              </a:rPr>
              <a:t>Illustrated: plan and sections of the Brooks slave ship, depicting the ship at full capacity. The text describes the conditions aboard the ship. This image was widely used by abolitionist campaigners.</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Ships</a:t>
            </a:r>
            <a:r>
              <a:rPr lang="en-US" sz="1200">
                <a:latin typeface="Arial"/>
              </a:rPr>
              <a:t>
</a:t>
            </a:r>
            <a:r>
              <a:rPr lang="en-US" sz="1200" b="true">
                <a:latin typeface="Arial"/>
              </a:rPr>
              <a:t>Subject</a:t>
            </a:r>
            <a:r>
              <a:rPr lang="en-US" sz="1200" b="false">
                <a:latin typeface="Arial"/>
              </a:rPr>
              <a:t> </a:t>
            </a:r>
            <a:r>
              <a:rPr lang="en-US" sz="1200" b="false">
                <a:latin typeface="Arial"/>
              </a:rPr>
              <a:t>Slavery</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Broadsides</a:t>
            </a:r>
            <a:r>
              <a:rPr lang="en-US" sz="1200">
                <a:latin typeface="Arial"/>
              </a:rPr>
              <a:t>
</a:t>
            </a:r>
            <a:r>
              <a:rPr lang="en-US" sz="1200" b="true">
                <a:latin typeface="Arial"/>
              </a:rPr>
              <a:t>Technique Used</a:t>
            </a:r>
            <a:r>
              <a:rPr lang="en-US" sz="1200" b="false">
                <a:latin typeface="Arial"/>
              </a:rPr>
              <a:t> </a:t>
            </a:r>
            <a:r>
              <a:rPr lang="en-US" sz="1200" b="false">
                <a:latin typeface="Arial"/>
              </a:rPr>
              <a:t>Printing (process)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18th Century CE</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2012-11-28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2013-01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8.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826000" y="0"/>
            <a:ext cx="6604000" cy="9144000"/>
          </a:xfrm>
          <a:prstGeom prst="rect">
            <a:avLst/>
          </a:prstGeom>
        </p:spPr>
      </p:pic>
      <p:sp>
        <p:nvSpPr>
          <p:cNvPr name="TextBox 3" id="3"/>
          <p:cNvSpPr txBox="true"/>
          <p:nvPr/>
        </p:nvSpPr>
        <p:spPr>
          <a:xfrm>
            <a:off x="0" y="9144000"/>
            <a:ext cx="16256000" cy="6350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JRL15110597</a:t>
            </a:r>
            <a:r>
              <a:rPr lang="en-US" sz="1200">
                <a:latin typeface="Arial"/>
              </a:rPr>
              <a:t>
</a:t>
            </a:r>
            <a:r>
              <a:rPr lang="en-US" sz="1200" b="true">
                <a:latin typeface="Arial"/>
              </a:rPr>
              <a:t>Reference Number</a:t>
            </a:r>
            <a:r>
              <a:rPr lang="en-US" sz="1200" b="false">
                <a:latin typeface="Arial"/>
              </a:rPr>
              <a:t> </a:t>
            </a:r>
            <a:r>
              <a:rPr lang="en-US" sz="1200" b="false">
                <a:latin typeface="Arial"/>
              </a:rPr>
              <a:t>R219339 </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href="http://man-fe.hosted.exlibrisgroup.com/MU_VU1:LSCOP_ALMA:44MAN_ALMA_DS21169330200001631"&gt;UOM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Phrenology and mesmeric biology</a:t>
            </a:r>
            <a:r>
              <a:rPr lang="en-US" sz="1200">
                <a:latin typeface="Arial"/>
              </a:rPr>
              <a:t>
</a:t>
            </a:r>
            <a:r>
              <a:rPr lang="en-US" sz="1200" b="true">
                <a:latin typeface="Arial"/>
              </a:rPr>
              <a:t>Parent Work Title</a:t>
            </a:r>
            <a:r>
              <a:rPr lang="en-US" sz="1200" b="false">
                <a:latin typeface="Arial"/>
              </a:rPr>
              <a:t> </a:t>
            </a:r>
            <a:r>
              <a:rPr lang="en-US" sz="1200" b="false">
                <a:latin typeface="Arial"/>
              </a:rPr>
              <a:t>Phrenology, and mesmeric biology, the legible hand writing of the Almighty on the cranium, intended for the guidance of his creatures : Mr. J. S. Butterwoth, phrenologist, &amp;c. begs msot respectfully to inform the lovers of knowledge and free inquiry that he will deilver lectures at [blank] First lecture ... Second lecture ... Third lecture ... Fourth lecture ... The company will be enlightened by the instructive lectures, and entertained by the interesting experiments. A magneto electric machine will be in the room to increase the amusement, and the magnesium wire light will be exhibited.</a:t>
            </a:r>
            <a:r>
              <a:rPr lang="en-US" sz="1200">
                <a:latin typeface="Arial"/>
              </a:rPr>
              <a:t>
</a:t>
            </a:r>
            <a:r>
              <a:rPr lang="en-US" sz="1200" b="true">
                <a:latin typeface="Arial"/>
              </a:rPr>
              <a:t>Creator</a:t>
            </a:r>
            <a:r>
              <a:rPr lang="en-US" sz="1200" b="false">
                <a:latin typeface="Arial"/>
              </a:rPr>
              <a:t> </a:t>
            </a:r>
            <a:r>
              <a:rPr lang="en-US" sz="1200" b="false">
                <a:latin typeface="Arial"/>
              </a:rPr>
              <a:t>Butterworth, Joseph Edward Staveley</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Date Created</a:t>
            </a:r>
            <a:r>
              <a:rPr lang="en-US" sz="1200" b="false">
                <a:latin typeface="Arial"/>
              </a:rPr>
              <a:t> </a:t>
            </a:r>
            <a:r>
              <a:rPr lang="en-US" sz="1200" b="false">
                <a:latin typeface="Arial"/>
              </a:rPr>
              <a:t>c1855</a:t>
            </a:r>
            <a:r>
              <a:rPr lang="en-US" sz="1200">
                <a:latin typeface="Arial"/>
              </a:rPr>
              <a:t>
</a:t>
            </a:r>
            <a:r>
              <a:rPr lang="en-US" sz="1200" b="true">
                <a:latin typeface="Arial"/>
              </a:rPr>
              <a:t>Publication Details</a:t>
            </a:r>
            <a:r>
              <a:rPr lang="en-US" sz="1200" b="false">
                <a:latin typeface="Arial"/>
              </a:rPr>
              <a:t> </a:t>
            </a:r>
            <a:r>
              <a:rPr lang="en-US" sz="1200" b="false">
                <a:latin typeface="Arial"/>
              </a:rPr>
              <a:t>Hulme : Edward Staveley, machine printer, 133, City Road, Hulme; Great Britain England Hulme.</a:t>
            </a:r>
            <a:r>
              <a:rPr lang="en-US" sz="1200">
                <a:latin typeface="Arial"/>
              </a:rPr>
              <a:t>
</a:t>
            </a:r>
            <a:r>
              <a:rPr lang="en-US" sz="1200" b="true">
                <a:latin typeface="Arial"/>
              </a:rPr>
              <a:t>Description</a:t>
            </a:r>
            <a:r>
              <a:rPr lang="en-US" sz="1200" b="false">
                <a:latin typeface="Arial"/>
              </a:rPr>
              <a:t> </a:t>
            </a:r>
            <a:r>
              <a:rPr lang="en-US" sz="1200" b="false">
                <a:latin typeface="Arial"/>
              </a:rPr>
              <a:t>Broadside: At head of sheet: Printer, with ink, type, boys, and paper, make haste, proclaim the War of Nations with bills and paste. Illustrations: four woodcuts of heads. Blank space for location of lectures to be added by hand. Prices for tickets together with details of private examinations are given at the foot of the sheet. The broadside is not dated.</a:t>
            </a:r>
            <a:r>
              <a:rPr lang="en-US" sz="1200">
                <a:latin typeface="Arial"/>
              </a:rPr>
              <a:t>
</a:t>
            </a:r>
            <a:r>
              <a:rPr lang="en-US" sz="1200" b="true">
                <a:latin typeface="Arial"/>
              </a:rPr>
              <a:t>Keyword</a:t>
            </a:r>
            <a:r>
              <a:rPr lang="en-US" sz="1200" b="false">
                <a:latin typeface="Arial"/>
              </a:rPr>
              <a:t> </a:t>
            </a:r>
            <a:r>
              <a:rPr lang="en-US" sz="1200" b="false">
                <a:latin typeface="Arial"/>
              </a:rPr>
              <a:t>Phrenology</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Phrenology</a:t>
            </a:r>
            <a:r>
              <a:rPr lang="en-US" sz="1200">
                <a:latin typeface="Arial"/>
              </a:rPr>
              <a:t>
</a:t>
            </a:r>
            <a:r>
              <a:rPr lang="en-US" sz="1200" b="true">
                <a:latin typeface="Arial"/>
              </a:rPr>
              <a:t>Subject</a:t>
            </a:r>
            <a:r>
              <a:rPr lang="en-US" sz="1200" b="false">
                <a:latin typeface="Arial"/>
              </a:rPr>
              <a:t> </a:t>
            </a:r>
            <a:r>
              <a:rPr lang="en-US" sz="1200" b="false">
                <a:latin typeface="Arial"/>
              </a:rPr>
              <a:t>Physiognomy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Broadsides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 Hulme</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CDATA[<a rel="license" href="http://creativecommons.org/licenses/by-nc-sa/4.0/"><img alt="Creative Commons License" style="border-width:0" src="https://i.creativecommons.org/l/by-nc-sa/4.0/88x31.png" /></a><br />This work is licensed under a <a rel="license" href="http://creativecommons.org/licenses/by-nc-sa/4.0/">Creative Commons Attribution-NonCommercial-ShareAlike 4.0 International License.</a> Copyright of The University of Manchester]]></a:t>
            </a:r>
            <a:r>
              <a:rPr lang="en-US" sz="1200">
                <a:latin typeface="Arial"/>
              </a:rPr>
              <a:t>
</a:t>
            </a:r>
            <a:r>
              <a:rPr lang="en-US" sz="1200" b="true">
                <a:latin typeface="Arial"/>
              </a:rPr>
              <a:t>Notes</a:t>
            </a:r>
            <a:r>
              <a:rPr lang="en-US" sz="1200" b="false">
                <a:latin typeface="Arial"/>
              </a:rPr>
              <a:t> </a:t>
            </a:r>
            <a:r>
              <a:rPr lang="en-US" sz="1200" b="false">
                <a:latin typeface="Arial"/>
              </a:rPr>
              <a:t>Butterworth started out as a factory worker and then worked as a school teacher at Moss Field, Heywood.</a:t>
            </a:r>
            <a:r>
              <a:rPr lang="en-US" sz="1200">
                <a:latin typeface="Arial"/>
              </a:rPr>
              <a:t>
</a:t>
            </a:r>
            <a:r>
              <a:rPr lang="en-US" sz="1200" b="true">
                <a:latin typeface="Arial"/>
              </a:rPr>
              <a:t>Date Captured (yyyy-mm-dd)</a:t>
            </a:r>
            <a:r>
              <a:rPr lang="en-US" sz="1200" b="false">
                <a:latin typeface="Arial"/>
              </a:rPr>
              <a:t> </a:t>
            </a:r>
            <a:r>
              <a:rPr lang="en-US" sz="1200" b="false">
                <a:latin typeface="Arial"/>
              </a:rPr>
              <a:t>2015-11-10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2015-11</a:t>
            </a:r>
            <a:r>
              <a:rPr lang="en-US" sz="1200">
                <a:latin typeface="Arial"/>
              </a:rPr>
              <a:t>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209800" y="0"/>
            <a:ext cx="11836400" cy="9144000"/>
          </a:xfrm>
          <a:prstGeom prst="rect">
            <a:avLst/>
          </a:prstGeom>
        </p:spPr>
      </p:pic>
      <p:sp>
        <p:nvSpPr>
          <p:cNvPr name="TextBox 3" id="3"/>
          <p:cNvSpPr txBox="true"/>
          <p:nvPr/>
        </p:nvSpPr>
        <p:spPr>
          <a:xfrm>
            <a:off x="0" y="9144000"/>
            <a:ext cx="16256000" cy="66548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JRL0803311dc</a:t>
            </a:r>
            <a:r>
              <a:rPr lang="en-US" sz="1200">
                <a:latin typeface="Arial"/>
              </a:rPr>
              <a:t>
</a:t>
            </a:r>
            <a:r>
              <a:rPr lang="en-US" sz="1200" b="true">
                <a:latin typeface="Arial"/>
              </a:rPr>
              <a:t>Reference Number</a:t>
            </a:r>
            <a:r>
              <a:rPr lang="en-US" sz="1200" b="false">
                <a:latin typeface="Arial"/>
              </a:rPr>
              <a:t> </a:t>
            </a:r>
            <a:r>
              <a:rPr lang="en-US" sz="1200" b="false">
                <a:latin typeface="Arial"/>
              </a:rPr>
              <a:t>R152394</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href=http://man-fe.hosted.exlibrisgroup.com/MU_VU1:BLENDED:44MAN_ALMA_DS21174265940001631&gt;UoM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Midnight. Tom and Jerry at a coffee shop near the Olympic</a:t>
            </a:r>
            <a:r>
              <a:rPr lang="en-US" sz="1200">
                <a:latin typeface="Arial"/>
              </a:rPr>
              <a:t>
</a:t>
            </a:r>
            <a:r>
              <a:rPr lang="en-US" sz="1200" b="true">
                <a:latin typeface="Arial"/>
              </a:rPr>
              <a:t>Parent Work Title</a:t>
            </a:r>
            <a:r>
              <a:rPr lang="en-US" sz="1200" b="false">
                <a:latin typeface="Arial"/>
              </a:rPr>
              <a:t> </a:t>
            </a:r>
            <a:r>
              <a:rPr lang="en-US" sz="1200" b="false">
                <a:latin typeface="Arial"/>
              </a:rPr>
              <a:t>Life in London: or,The day and night scenes of Jerry Hawthorne, esq., and his elegant friend Corinthia Tom, accompanied by Bob Logic, the Oxonian, in their rambles and sprees through the metropolis.</a:t>
            </a:r>
            <a:r>
              <a:rPr lang="en-US" sz="1200">
                <a:latin typeface="Arial"/>
              </a:rPr>
              <a:t>
</a:t>
            </a:r>
            <a:r>
              <a:rPr lang="en-US" sz="1200" b="true">
                <a:latin typeface="Arial"/>
              </a:rPr>
              <a:t>Creator</a:t>
            </a:r>
            <a:r>
              <a:rPr lang="en-US" sz="1200" b="false">
                <a:latin typeface="Arial"/>
              </a:rPr>
              <a:t> </a:t>
            </a:r>
            <a:r>
              <a:rPr lang="en-US" sz="1200" b="false">
                <a:latin typeface="Arial"/>
              </a:rPr>
              <a:t>Cruishank, Isaac Robert, 1789-1856</a:t>
            </a:r>
            <a:r>
              <a:rPr lang="en-US" sz="1200">
                <a:latin typeface="Arial"/>
              </a:rPr>
              <a:t>
</a:t>
            </a:r>
            <a:r>
              <a:rPr lang="en-US" sz="1200" b="true">
                <a:latin typeface="Arial"/>
              </a:rPr>
              <a:t>Creator Role</a:t>
            </a:r>
            <a:r>
              <a:rPr lang="en-US" sz="1200" b="false">
                <a:latin typeface="Arial"/>
              </a:rPr>
              <a:t> </a:t>
            </a:r>
            <a:r>
              <a:rPr lang="en-US" sz="1200" b="false">
                <a:latin typeface="Arial"/>
              </a:rPr>
              <a:t>Artist</a:t>
            </a:r>
            <a:r>
              <a:rPr lang="en-US" sz="1200">
                <a:latin typeface="Arial"/>
              </a:rPr>
              <a:t>
</a:t>
            </a:r>
            <a:r>
              <a:rPr lang="en-US" sz="1200" b="true">
                <a:latin typeface="Arial"/>
              </a:rPr>
              <a:t>Creator Role</a:t>
            </a:r>
            <a:r>
              <a:rPr lang="en-US" sz="1200" b="false">
                <a:latin typeface="Arial"/>
              </a:rPr>
              <a:t> </a:t>
            </a:r>
            <a:r>
              <a:rPr lang="en-US" sz="1200" b="false">
                <a:latin typeface="Arial"/>
              </a:rPr>
              <a:t>Engraver</a:t>
            </a:r>
            <a:r>
              <a:rPr lang="en-US" sz="1200">
                <a:latin typeface="Arial"/>
              </a:rPr>
              <a:t>
</a:t>
            </a:r>
            <a:r>
              <a:rPr lang="en-US" sz="1200" b="true">
                <a:latin typeface="Arial"/>
              </a:rPr>
              <a:t>Creator</a:t>
            </a:r>
            <a:r>
              <a:rPr lang="en-US" sz="1200" b="false">
                <a:latin typeface="Arial"/>
              </a:rPr>
              <a:t> </a:t>
            </a:r>
            <a:r>
              <a:rPr lang="en-US" sz="1200" b="false">
                <a:latin typeface="Arial"/>
              </a:rPr>
              <a:t>Cruikshank, George, 1792-1878</a:t>
            </a:r>
            <a:r>
              <a:rPr lang="en-US" sz="1200">
                <a:latin typeface="Arial"/>
              </a:rPr>
              <a:t>
</a:t>
            </a:r>
            <a:r>
              <a:rPr lang="en-US" sz="1200" b="true">
                <a:latin typeface="Arial"/>
              </a:rPr>
              <a:t>Creator Role</a:t>
            </a:r>
            <a:r>
              <a:rPr lang="en-US" sz="1200" b="false">
                <a:latin typeface="Arial"/>
              </a:rPr>
              <a:t> </a:t>
            </a:r>
            <a:r>
              <a:rPr lang="en-US" sz="1200" b="false">
                <a:latin typeface="Arial"/>
              </a:rPr>
              <a:t>Artist</a:t>
            </a:r>
            <a:r>
              <a:rPr lang="en-US" sz="1200">
                <a:latin typeface="Arial"/>
              </a:rPr>
              <a:t>
</a:t>
            </a:r>
            <a:r>
              <a:rPr lang="en-US" sz="1200" b="true">
                <a:latin typeface="Arial"/>
              </a:rPr>
              <a:t>Creator Role</a:t>
            </a:r>
            <a:r>
              <a:rPr lang="en-US" sz="1200" b="false">
                <a:latin typeface="Arial"/>
              </a:rPr>
              <a:t> </a:t>
            </a:r>
            <a:r>
              <a:rPr lang="en-US" sz="1200" b="false">
                <a:latin typeface="Arial"/>
              </a:rPr>
              <a:t>Engraver</a:t>
            </a:r>
            <a:r>
              <a:rPr lang="en-US" sz="1200">
                <a:latin typeface="Arial"/>
              </a:rPr>
              <a:t>
</a:t>
            </a:r>
            <a:r>
              <a:rPr lang="en-US" sz="1200" b="true">
                <a:latin typeface="Arial"/>
              </a:rPr>
              <a:t>Creator</a:t>
            </a:r>
            <a:r>
              <a:rPr lang="en-US" sz="1200" b="false">
                <a:latin typeface="Arial"/>
              </a:rPr>
              <a:t> </a:t>
            </a:r>
            <a:r>
              <a:rPr lang="en-US" sz="1200" b="false">
                <a:latin typeface="Arial"/>
              </a:rPr>
              <a:t>Egan, Pierce, 1772-1849</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1821</a:t>
            </a:r>
            <a:r>
              <a:rPr lang="en-US" sz="1200">
                <a:latin typeface="Arial"/>
              </a:rPr>
              <a:t>
</a:t>
            </a:r>
            <a:r>
              <a:rPr lang="en-US" sz="1200" b="true">
                <a:latin typeface="Arial"/>
              </a:rPr>
              <a:t>Publication Details</a:t>
            </a:r>
            <a:r>
              <a:rPr lang="en-US" sz="1200" b="false">
                <a:latin typeface="Arial"/>
              </a:rPr>
              <a:t> </a:t>
            </a:r>
            <a:r>
              <a:rPr lang="en-US" sz="1200" b="false">
                <a:latin typeface="Arial"/>
              </a:rPr>
              <a:t>London : Sherwood, Neely and Jones</a:t>
            </a:r>
            <a:r>
              <a:rPr lang="en-US" sz="1200">
                <a:latin typeface="Arial"/>
              </a:rPr>
              <a:t>
</a:t>
            </a:r>
            <a:r>
              <a:rPr lang="en-US" sz="1200" b="true">
                <a:latin typeface="Arial"/>
              </a:rPr>
              <a:t>Page/Sheet</a:t>
            </a:r>
            <a:r>
              <a:rPr lang="en-US" sz="1200" b="false">
                <a:latin typeface="Arial"/>
              </a:rPr>
              <a:t> </a:t>
            </a:r>
            <a:r>
              <a:rPr lang="en-US" sz="1200" b="false">
                <a:latin typeface="Arial"/>
              </a:rPr>
              <a:t>181</a:t>
            </a:r>
            <a:r>
              <a:rPr lang="en-US" sz="1200">
                <a:latin typeface="Arial"/>
              </a:rPr>
              <a:t>
</a:t>
            </a:r>
            <a:r>
              <a:rPr lang="en-US" sz="1200" b="true">
                <a:latin typeface="Arial"/>
              </a:rPr>
              <a:t>Image Sequence Number</a:t>
            </a:r>
            <a:r>
              <a:rPr lang="en-US" sz="1200" b="false">
                <a:latin typeface="Arial"/>
              </a:rPr>
              <a:t> </a:t>
            </a:r>
            <a:r>
              <a:rPr lang="en-US" sz="1200" b="false">
                <a:latin typeface="Arial"/>
              </a:rPr>
              <a:t>181</a:t>
            </a:r>
            <a:r>
              <a:rPr lang="en-US" sz="1200">
                <a:latin typeface="Arial"/>
              </a:rPr>
              <a:t>
</a:t>
            </a:r>
            <a:r>
              <a:rPr lang="en-US" sz="1200" b="true">
                <a:latin typeface="Arial"/>
              </a:rPr>
              <a:t>Description</a:t>
            </a:r>
            <a:r>
              <a:rPr lang="en-US" sz="1200" b="false">
                <a:latin typeface="Arial"/>
              </a:rPr>
              <a:t> </a:t>
            </a:r>
            <a:r>
              <a:rPr lang="en-US" sz="1200" b="false">
                <a:latin typeface="Arial"/>
              </a:rPr>
              <a:t>Colour Illustration: Showing Tom and Jerry at the centre of a riotous scene in a London Coffee shop.</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Great Britain--Social life and customs</a:t>
            </a:r>
            <a:r>
              <a:rPr lang="en-US" sz="1200">
                <a:latin typeface="Arial"/>
              </a:rPr>
              <a:t>
</a:t>
            </a:r>
            <a:r>
              <a:rPr lang="en-US" sz="1200" b="true">
                <a:latin typeface="Arial"/>
              </a:rPr>
              <a:t>Subject</a:t>
            </a:r>
            <a:r>
              <a:rPr lang="en-US" sz="1200" b="false">
                <a:latin typeface="Arial"/>
              </a:rPr>
              <a:t> </a:t>
            </a:r>
            <a:r>
              <a:rPr lang="en-US" sz="1200" b="false">
                <a:latin typeface="Arial"/>
              </a:rPr>
              <a:t>Great Britain--Social history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Technique Used</a:t>
            </a:r>
            <a:r>
              <a:rPr lang="en-US" sz="1200" b="false">
                <a:latin typeface="Arial"/>
              </a:rPr>
              <a:t> </a:t>
            </a:r>
            <a:r>
              <a:rPr lang="en-US" sz="1200" b="false">
                <a:latin typeface="Arial"/>
              </a:rPr>
              <a:t>Drawing (image-making) </a:t>
            </a:r>
            <a:r>
              <a:rPr lang="en-US" sz="1200">
                <a:latin typeface="Arial"/>
              </a:rPr>
              <a:t>
</a:t>
            </a:r>
            <a:r>
              <a:rPr lang="en-US" sz="1200" b="true">
                <a:latin typeface="Arial"/>
              </a:rPr>
              <a:t>Technique Used</a:t>
            </a:r>
            <a:r>
              <a:rPr lang="en-US" sz="1200" b="false">
                <a:latin typeface="Arial"/>
              </a:rPr>
              <a:t> </a:t>
            </a:r>
            <a:r>
              <a:rPr lang="en-US" sz="1200" b="false">
                <a:latin typeface="Arial"/>
              </a:rPr>
              <a:t>Engraving (printing process)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Item Height</a:t>
            </a:r>
            <a:r>
              <a:rPr lang="en-US" sz="1200" b="false">
                <a:latin typeface="Arial"/>
              </a:rPr>
              <a:t> </a:t>
            </a:r>
            <a:r>
              <a:rPr lang="en-US" sz="1200" b="false">
                <a:latin typeface="Arial"/>
              </a:rPr>
              <a:t>252 mm</a:t>
            </a:r>
            <a:r>
              <a:rPr lang="en-US" sz="1200">
                <a:latin typeface="Arial"/>
              </a:rPr>
              <a:t>
</a:t>
            </a:r>
            <a:r>
              <a:rPr lang="en-US" sz="1200" b="true">
                <a:latin typeface="Arial"/>
              </a:rPr>
              <a:t>Item Width</a:t>
            </a:r>
            <a:r>
              <a:rPr lang="en-US" sz="1200" b="false">
                <a:latin typeface="Arial"/>
              </a:rPr>
              <a:t> </a:t>
            </a:r>
            <a:r>
              <a:rPr lang="en-US" sz="1200" b="false">
                <a:latin typeface="Arial"/>
              </a:rPr>
              <a:t>155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2007-11-23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3924300" y="0"/>
            <a:ext cx="8407400" cy="9144000"/>
          </a:xfrm>
          <a:prstGeom prst="rect">
            <a:avLst/>
          </a:prstGeom>
        </p:spPr>
      </p:pic>
      <p:sp>
        <p:nvSpPr>
          <p:cNvPr name="TextBox 3" id="3"/>
          <p:cNvSpPr txBox="true"/>
          <p:nvPr/>
        </p:nvSpPr>
        <p:spPr>
          <a:xfrm>
            <a:off x="0" y="9144000"/>
            <a:ext cx="16256000" cy="6807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JRL15050837</a:t>
            </a:r>
            <a:r>
              <a:rPr lang="en-US" sz="1200">
                <a:latin typeface="Arial"/>
              </a:rPr>
              <a:t>
</a:t>
            </a:r>
            <a:r>
              <a:rPr lang="en-US" sz="1200" b="true">
                <a:latin typeface="Arial"/>
              </a:rPr>
              <a:t>Reference Number</a:t>
            </a:r>
            <a:r>
              <a:rPr lang="en-US" sz="1200" b="false">
                <a:latin typeface="Arial"/>
              </a:rPr>
              <a:t> </a:t>
            </a:r>
            <a:r>
              <a:rPr lang="en-US" sz="1200" b="false">
                <a:latin typeface="Arial"/>
              </a:rPr>
              <a:t>Medical (pre-1701) 377</a:t>
            </a:r>
            <a:r>
              <a:rPr lang="en-US" sz="1200">
                <a:latin typeface="Arial"/>
              </a:rPr>
              <a:t>
</a:t>
            </a:r>
            <a:r>
              <a:rPr lang="en-US" sz="1200" b="true">
                <a:latin typeface="Arial"/>
              </a:rPr>
              <a:t>Image Title</a:t>
            </a:r>
            <a:r>
              <a:rPr lang="en-US" sz="1200" b="false">
                <a:latin typeface="Arial"/>
              </a:rPr>
              <a:t> </a:t>
            </a:r>
            <a:r>
              <a:rPr lang="en-US" sz="1200" b="false">
                <a:latin typeface="Arial"/>
              </a:rPr>
              <a:t>Illustration of head wounds</a:t>
            </a:r>
            <a:r>
              <a:rPr lang="en-US" sz="1200">
                <a:latin typeface="Arial"/>
              </a:rPr>
              <a:t>
</a:t>
            </a:r>
            <a:r>
              <a:rPr lang="en-US" sz="1200" b="true">
                <a:latin typeface="Arial"/>
              </a:rPr>
              <a:t>Parent Work Title</a:t>
            </a:r>
            <a:r>
              <a:rPr lang="en-US" sz="1200" b="false">
                <a:latin typeface="Arial"/>
              </a:rPr>
              <a:t> </a:t>
            </a:r>
            <a:r>
              <a:rPr lang="en-US" sz="1200" b="false">
                <a:latin typeface="Arial"/>
              </a:rPr>
              <a:t>A compleat discourse of wounds both in general and particular: whereunto are added the severall fractures of the skull, with their variety of figures. As also a treatise of gunshot-wounds in general. Collected and reduced into a new method by John Brown, and approved and allowed by his Majestie’s chief chirurgeons; and may be of singular use to all practitioners in the art of chirurgery.</a:t>
            </a:r>
            <a:r>
              <a:rPr lang="en-US" sz="1200">
                <a:latin typeface="Arial"/>
              </a:rPr>
              <a:t>
</a:t>
            </a:r>
            <a:r>
              <a:rPr lang="en-US" sz="1200" b="true">
                <a:latin typeface="Arial"/>
              </a:rPr>
              <a:t>Creator</a:t>
            </a:r>
            <a:r>
              <a:rPr lang="en-US" sz="1200" b="false">
                <a:latin typeface="Arial"/>
              </a:rPr>
              <a:t> </a:t>
            </a:r>
            <a:r>
              <a:rPr lang="en-US" sz="1200" b="false">
                <a:latin typeface="Arial"/>
              </a:rPr>
              <a:t>Browne, John, 1642-approximately 1700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Flesher, E. (Elizabeth), active 1670-1678?</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Date Created</a:t>
            </a:r>
            <a:r>
              <a:rPr lang="en-US" sz="1200" b="false">
                <a:latin typeface="Arial"/>
              </a:rPr>
              <a:t> </a:t>
            </a:r>
            <a:r>
              <a:rPr lang="en-US" sz="1200" b="false">
                <a:latin typeface="Arial"/>
              </a:rPr>
              <a:t>1678</a:t>
            </a:r>
            <a:r>
              <a:rPr lang="en-US" sz="1200">
                <a:latin typeface="Arial"/>
              </a:rPr>
              <a:t>
</a:t>
            </a:r>
            <a:r>
              <a:rPr lang="en-US" sz="1200" b="true">
                <a:latin typeface="Arial"/>
              </a:rPr>
              <a:t>Publication Details</a:t>
            </a:r>
            <a:r>
              <a:rPr lang="en-US" sz="1200" b="false">
                <a:latin typeface="Arial"/>
              </a:rPr>
              <a:t> </a:t>
            </a:r>
            <a:r>
              <a:rPr lang="en-US" sz="1200" b="false">
                <a:latin typeface="Arial"/>
              </a:rPr>
              <a:t>London: printed by E. Flesher, for William Jacob</a:t>
            </a:r>
            <a:r>
              <a:rPr lang="en-US" sz="1200">
                <a:latin typeface="Arial"/>
              </a:rPr>
              <a:t>
</a:t>
            </a:r>
            <a:r>
              <a:rPr lang="en-US" sz="1200" b="true">
                <a:latin typeface="Arial"/>
              </a:rPr>
              <a:t>Page/Sheet</a:t>
            </a:r>
            <a:r>
              <a:rPr lang="en-US" sz="1200" b="false">
                <a:latin typeface="Arial"/>
              </a:rPr>
              <a:t> </a:t>
            </a:r>
            <a:r>
              <a:rPr lang="en-US" sz="1200" b="false">
                <a:latin typeface="Arial"/>
              </a:rPr>
              <a:t>170</a:t>
            </a:r>
            <a:r>
              <a:rPr lang="en-US" sz="1200">
                <a:latin typeface="Arial"/>
              </a:rPr>
              <a:t>
</a:t>
            </a:r>
            <a:r>
              <a:rPr lang="en-US" sz="1200" b="true">
                <a:latin typeface="Arial"/>
              </a:rPr>
              <a:t>Description</a:t>
            </a:r>
            <a:r>
              <a:rPr lang="en-US" sz="1200" b="false">
                <a:latin typeface="Arial"/>
              </a:rPr>
              <a:t> </a:t>
            </a:r>
            <a:r>
              <a:rPr lang="en-US" sz="1200" b="false">
                <a:latin typeface="Arial"/>
              </a:rPr>
              <a:t>Plate illustrating various head wounds and fractures of the skull, in an English guide to surgery.</a:t>
            </a:r>
            <a:r>
              <a:rPr lang="en-US" sz="1200">
                <a:latin typeface="Arial"/>
              </a:rPr>
              <a:t>
</a:t>
            </a:r>
            <a:r>
              <a:rPr lang="en-US" sz="1200" b="true">
                <a:latin typeface="Arial"/>
              </a:rPr>
              <a:t>Keyword</a:t>
            </a:r>
            <a:r>
              <a:rPr lang="en-US" sz="1200" b="false">
                <a:latin typeface="Arial"/>
              </a:rPr>
              <a:t> </a:t>
            </a:r>
            <a:r>
              <a:rPr lang="en-US" sz="1200" b="false">
                <a:latin typeface="Arial"/>
              </a:rPr>
              <a:t>Medical Illustration; Surgery; Surgical Instruments.</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Medicine--History</a:t>
            </a:r>
            <a:r>
              <a:rPr lang="en-US" sz="1200">
                <a:latin typeface="Arial"/>
              </a:rPr>
              <a:t>
</a:t>
            </a:r>
            <a:r>
              <a:rPr lang="en-US" sz="1200" b="true">
                <a:latin typeface="Arial"/>
              </a:rPr>
              <a:t>Subject</a:t>
            </a:r>
            <a:r>
              <a:rPr lang="en-US" sz="1200" b="false">
                <a:latin typeface="Arial"/>
              </a:rPr>
              <a:t> </a:t>
            </a:r>
            <a:r>
              <a:rPr lang="en-US" sz="1200" b="false">
                <a:latin typeface="Arial"/>
              </a:rPr>
              <a:t>Medicine</a:t>
            </a:r>
            <a:r>
              <a:rPr lang="en-US" sz="1200">
                <a:latin typeface="Arial"/>
              </a:rPr>
              <a:t>
</a:t>
            </a:r>
            <a:r>
              <a:rPr lang="en-US" sz="1200" b="true">
                <a:latin typeface="Arial"/>
              </a:rPr>
              <a:t>Subject</a:t>
            </a:r>
            <a:r>
              <a:rPr lang="en-US" sz="1200" b="false">
                <a:latin typeface="Arial"/>
              </a:rPr>
              <a:t> </a:t>
            </a:r>
            <a:r>
              <a:rPr lang="en-US" sz="1200" b="false">
                <a:latin typeface="Arial"/>
              </a:rPr>
              <a:t>Surgery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Technique Used</a:t>
            </a:r>
            <a:r>
              <a:rPr lang="en-US" sz="1200" b="false">
                <a:latin typeface="Arial"/>
              </a:rPr>
              <a:t> </a:t>
            </a:r>
            <a:r>
              <a:rPr lang="en-US" sz="1200" b="false">
                <a:latin typeface="Arial"/>
              </a:rPr>
              <a:t>Engraving (printing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CDATA[<a rel="license" href="http://creativecommons.org/licenses/by-nc-sa/4.0/"><img alt="Creative Commons License" style="border-width:0" src="https://i.creativecommons.org/l/by-nc-sa/4.0/88x31.png" /></a><br />This work is licensed under a <a rel="license" href="http://creativecommons.org/licenses/by-nc-sa/4.0/">Creative Commons Attribution-NonCommercial-ShareAlike 4.0 International License.</a> Copyright of The University of Manchester]]></a:t>
            </a:r>
            <a:r>
              <a:rPr lang="en-US" sz="1200">
                <a:latin typeface="Arial"/>
              </a:rPr>
              <a:t>
</a:t>
            </a:r>
            <a:r>
              <a:rPr lang="en-US" sz="1200" b="true">
                <a:latin typeface="Arial"/>
              </a:rPr>
              <a:t>Date Captured (yyyy-mm-dd)</a:t>
            </a:r>
            <a:r>
              <a:rPr lang="en-US" sz="1200" b="false">
                <a:latin typeface="Arial"/>
              </a:rPr>
              <a:t> </a:t>
            </a:r>
            <a:r>
              <a:rPr lang="en-US" sz="1200" b="false">
                <a:latin typeface="Arial"/>
              </a:rPr>
              <a:t>2015-05-28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2015-09</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r>
              <a:rPr lang="en-US" sz="1200" b="true">
                <a:latin typeface="Arial"/>
              </a:rPr>
              <a:t>Educational Notes</a:t>
            </a:r>
            <a:r>
              <a:rPr lang="en-US" sz="1200" b="false">
                <a:latin typeface="Arial"/>
              </a:rPr>
              <a:t> </a:t>
            </a:r>
            <a:r>
              <a:rPr lang="en-US" sz="1200" b="false">
                <a:latin typeface="Arial"/>
              </a:rPr>
              <a:t>Early Medical Illustration Project</a:t>
            </a:r>
            <a:r>
              <a:rPr lang="en-US" sz="1200">
                <a:latin typeface="Arial"/>
              </a:rPr>
              <a:t>
</a:t>
            </a:r>
            <a:r>
              <a:rPr lang="en-US" sz="1200" b="true">
                <a:latin typeface="Arial"/>
              </a:rPr>
              <a:t>Academic Project Lead</a:t>
            </a:r>
            <a:r>
              <a:rPr lang="en-US" sz="1200" b="false">
                <a:latin typeface="Arial"/>
              </a:rPr>
              <a:t> </a:t>
            </a:r>
            <a:r>
              <a:rPr lang="en-US" sz="1200" b="false">
                <a:latin typeface="Arial"/>
              </a:rPr>
              <a:t>Hannah Priest</a:t>
            </a:r>
            <a:r>
              <a:rPr lang="en-US" sz="1200">
                <a:latin typeface="Arial"/>
              </a:rPr>
              <a:t>
</a:t>
            </a:r>
            <a:r>
              <a:rPr lang="en-US" sz="1200" b="true">
                <a:latin typeface="Arial"/>
              </a:rPr>
              <a:t>Academic Project Lead</a:t>
            </a:r>
            <a:r>
              <a:rPr lang="en-US" sz="1200" b="false">
                <a:latin typeface="Arial"/>
              </a:rPr>
              <a:t> </a:t>
            </a:r>
            <a:r>
              <a:rPr lang="en-US" sz="1200" b="false">
                <a:latin typeface="Arial"/>
              </a:rPr>
              <a:t>Cordelia Warr</a:t>
            </a:r>
            <a:r>
              <a:rPr lang="en-US" sz="1200">
                <a:latin typeface="Arial"/>
              </a:rPr>
              <a:t>
</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082800" y="0"/>
            <a:ext cx="12090400" cy="9144000"/>
          </a:xfrm>
          <a:prstGeom prst="rect">
            <a:avLst/>
          </a:prstGeom>
        </p:spPr>
      </p:pic>
      <p:sp>
        <p:nvSpPr>
          <p:cNvPr name="TextBox 3" id="3"/>
          <p:cNvSpPr txBox="true"/>
          <p:nvPr/>
        </p:nvSpPr>
        <p:spPr>
          <a:xfrm>
            <a:off x="0" y="9144000"/>
            <a:ext cx="16256000" cy="54483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JRL1001771dc</a:t>
            </a:r>
            <a:r>
              <a:rPr lang="en-US" sz="1200">
                <a:latin typeface="Arial"/>
              </a:rPr>
              <a:t>
</a:t>
            </a:r>
            <a:r>
              <a:rPr lang="en-US" sz="1200" b="true">
                <a:latin typeface="Arial"/>
              </a:rPr>
              <a:t>Reference Number</a:t>
            </a:r>
            <a:r>
              <a:rPr lang="en-US" sz="1200" b="false">
                <a:latin typeface="Arial"/>
              </a:rPr>
              <a:t> </a:t>
            </a:r>
            <a:r>
              <a:rPr lang="en-US" sz="1200" b="false">
                <a:latin typeface="Arial"/>
              </a:rPr>
              <a:t>R133767.4</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href=http://man-fe.hosted.exlibrisgroup.com/MU_VU1:BLENDED:44MAN_ALMA_DS71182146260001631&gt;UoM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Unfolded chapbook</a:t>
            </a:r>
            <a:r>
              <a:rPr lang="en-US" sz="1200">
                <a:latin typeface="Arial"/>
              </a:rPr>
              <a:t>
</a:t>
            </a:r>
            <a:r>
              <a:rPr lang="en-US" sz="1200" b="true">
                <a:latin typeface="Arial"/>
              </a:rPr>
              <a:t>Parent Work Title</a:t>
            </a:r>
            <a:r>
              <a:rPr lang="en-US" sz="1200" b="false">
                <a:latin typeface="Arial"/>
              </a:rPr>
              <a:t> </a:t>
            </a:r>
            <a:r>
              <a:rPr lang="en-US" sz="1200" b="false">
                <a:latin typeface="Arial"/>
              </a:rPr>
              <a:t>The history of Dick Whittington, Lord Mayor of London; with the adventures of his cat</a:t>
            </a:r>
            <a:r>
              <a:rPr lang="en-US" sz="1200">
                <a:latin typeface="Arial"/>
              </a:rPr>
              <a:t>
</a:t>
            </a:r>
            <a:r>
              <a:rPr lang="en-US" sz="1200" b="true">
                <a:latin typeface="Arial"/>
              </a:rPr>
              <a:t>Creator</a:t>
            </a:r>
            <a:r>
              <a:rPr lang="en-US" sz="1200" b="false">
                <a:latin typeface="Arial"/>
              </a:rPr>
              <a:t> </a:t>
            </a:r>
            <a:r>
              <a:rPr lang="en-US" sz="1200" b="false">
                <a:latin typeface="Arial"/>
              </a:rPr>
              <a:t>Rusher, John Golby, 1784-1877</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Date Created</a:t>
            </a:r>
            <a:r>
              <a:rPr lang="en-US" sz="1200" b="false">
                <a:latin typeface="Arial"/>
              </a:rPr>
              <a:t> </a:t>
            </a:r>
            <a:r>
              <a:rPr lang="en-US" sz="1200" b="false">
                <a:latin typeface="Arial"/>
              </a:rPr>
              <a:t>c1840</a:t>
            </a:r>
            <a:r>
              <a:rPr lang="en-US" sz="1200">
                <a:latin typeface="Arial"/>
              </a:rPr>
              <a:t>
</a:t>
            </a:r>
            <a:r>
              <a:rPr lang="en-US" sz="1200" b="true">
                <a:latin typeface="Arial"/>
              </a:rPr>
              <a:t>Publication Details</a:t>
            </a:r>
            <a:r>
              <a:rPr lang="en-US" sz="1200" b="false">
                <a:latin typeface="Arial"/>
              </a:rPr>
              <a:t> </a:t>
            </a:r>
            <a:r>
              <a:rPr lang="en-US" sz="1200" b="false">
                <a:latin typeface="Arial"/>
              </a:rPr>
              <a:t>Banbury : J. G. Rusher</a:t>
            </a:r>
            <a:r>
              <a:rPr lang="en-US" sz="1200">
                <a:latin typeface="Arial"/>
              </a:rPr>
              <a:t>
</a:t>
            </a:r>
            <a:r>
              <a:rPr lang="en-US" sz="1200" b="true">
                <a:latin typeface="Arial"/>
              </a:rPr>
              <a:t>Image Sequence Number</a:t>
            </a:r>
            <a:r>
              <a:rPr lang="en-US" sz="1200" b="false">
                <a:latin typeface="Arial"/>
              </a:rPr>
              <a:t> </a:t>
            </a:r>
            <a:r>
              <a:rPr lang="en-US" sz="1200" b="false">
                <a:latin typeface="Arial"/>
              </a:rPr>
              <a:t>004-002</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Children's literature</a:t>
            </a:r>
            <a:r>
              <a:rPr lang="en-US" sz="1200">
                <a:latin typeface="Arial"/>
              </a:rPr>
              <a:t>
</a:t>
            </a:r>
            <a:r>
              <a:rPr lang="en-US" sz="1200" b="true">
                <a:latin typeface="Arial"/>
              </a:rPr>
              <a:t>Subject</a:t>
            </a:r>
            <a:r>
              <a:rPr lang="en-US" sz="1200" b="false">
                <a:latin typeface="Arial"/>
              </a:rPr>
              <a:t> </a:t>
            </a:r>
            <a:r>
              <a:rPr lang="en-US" sz="1200" b="false">
                <a:latin typeface="Arial"/>
              </a:rPr>
              <a:t>Folklore</a:t>
            </a:r>
            <a:r>
              <a:rPr lang="en-US" sz="1200">
                <a:latin typeface="Arial"/>
              </a:rPr>
              <a:t>
</a:t>
            </a:r>
            <a:r>
              <a:rPr lang="en-US" sz="1200" b="true">
                <a:latin typeface="Arial"/>
              </a:rPr>
              <a:t>Subject</a:t>
            </a:r>
            <a:r>
              <a:rPr lang="en-US" sz="1200" b="false">
                <a:latin typeface="Arial"/>
              </a:rPr>
              <a:t> </a:t>
            </a:r>
            <a:r>
              <a:rPr lang="en-US" sz="1200" b="false">
                <a:latin typeface="Arial"/>
              </a:rPr>
              <a:t>Nursery rhymes</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Chapbooks</a:t>
            </a:r>
            <a:r>
              <a:rPr lang="en-US" sz="1200">
                <a:latin typeface="Arial"/>
              </a:rPr>
              <a:t>
</a:t>
            </a:r>
            <a:r>
              <a:rPr lang="en-US" sz="1200" b="true">
                <a:latin typeface="Arial"/>
              </a:rPr>
              <a:t>Technique Used</a:t>
            </a:r>
            <a:r>
              <a:rPr lang="en-US" sz="1200" b="false">
                <a:latin typeface="Arial"/>
              </a:rPr>
              <a:t> </a:t>
            </a:r>
            <a:r>
              <a:rPr lang="en-US" sz="1200" b="false">
                <a:latin typeface="Arial"/>
              </a:rPr>
              <a:t>Woodcut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Item Height</a:t>
            </a:r>
            <a:r>
              <a:rPr lang="en-US" sz="1200" b="false">
                <a:latin typeface="Arial"/>
              </a:rPr>
              <a:t> </a:t>
            </a:r>
            <a:r>
              <a:rPr lang="en-US" sz="1200" b="false">
                <a:latin typeface="Arial"/>
              </a:rPr>
              <a:t>96 mm</a:t>
            </a:r>
            <a:r>
              <a:rPr lang="en-US" sz="1200">
                <a:latin typeface="Arial"/>
              </a:rPr>
              <a:t>
</a:t>
            </a:r>
            <a:r>
              <a:rPr lang="en-US" sz="1200" b="true">
                <a:latin typeface="Arial"/>
              </a:rPr>
              <a:t>Item Width</a:t>
            </a:r>
            <a:r>
              <a:rPr lang="en-US" sz="1200" b="false">
                <a:latin typeface="Arial"/>
              </a:rPr>
              <a:t> </a:t>
            </a:r>
            <a:r>
              <a:rPr lang="en-US" sz="1200" b="false">
                <a:latin typeface="Arial"/>
              </a:rPr>
              <a:t>65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2009-10-21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044700" y="0"/>
            <a:ext cx="121666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JRL1001772dc</a:t>
            </a:r>
            <a:r>
              <a:rPr lang="en-US" sz="1200">
                <a:latin typeface="Arial"/>
              </a:rPr>
              <a:t>
</a:t>
            </a:r>
            <a:r>
              <a:rPr lang="en-US" sz="1200" b="true">
                <a:latin typeface="Arial"/>
              </a:rPr>
              <a:t>Reference Number</a:t>
            </a:r>
            <a:r>
              <a:rPr lang="en-US" sz="1200" b="false">
                <a:latin typeface="Arial"/>
              </a:rPr>
              <a:t> </a:t>
            </a:r>
            <a:r>
              <a:rPr lang="en-US" sz="1200" b="false">
                <a:latin typeface="Arial"/>
              </a:rPr>
              <a:t>R133767</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href=http://man-fe.hosted.exlibrisgroup.com/MU_VU1:BLENDED:44MAN_ALMA_DS71182146260001631&gt;UoM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Nursery poems from the ancient and modern poets</a:t>
            </a:r>
            <a:r>
              <a:rPr lang="en-US" sz="1200">
                <a:latin typeface="Arial"/>
              </a:rPr>
              <a:t>
</a:t>
            </a:r>
            <a:r>
              <a:rPr lang="en-US" sz="1200" b="true">
                <a:latin typeface="Arial"/>
              </a:rPr>
              <a:t>Series Title</a:t>
            </a:r>
            <a:r>
              <a:rPr lang="en-US" sz="1200" b="false">
                <a:latin typeface="Arial"/>
              </a:rPr>
              <a:t> </a:t>
            </a:r>
            <a:r>
              <a:rPr lang="en-US" sz="1200" b="false">
                <a:latin typeface="Arial"/>
              </a:rPr>
              <a:t>Banbury chapbooks for children</a:t>
            </a:r>
            <a:r>
              <a:rPr lang="en-US" sz="1200">
                <a:latin typeface="Arial"/>
              </a:rPr>
              <a:t>
</a:t>
            </a:r>
            <a:r>
              <a:rPr lang="en-US" sz="1200" b="true">
                <a:latin typeface="Arial"/>
              </a:rPr>
              <a:t>Creator</a:t>
            </a:r>
            <a:r>
              <a:rPr lang="en-US" sz="1200" b="false">
                <a:latin typeface="Arial"/>
              </a:rPr>
              <a:t> </a:t>
            </a:r>
            <a:r>
              <a:rPr lang="en-US" sz="1200" b="false">
                <a:latin typeface="Arial"/>
              </a:rPr>
              <a:t>Rusher, John Golby, 1784-1877</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Date Created</a:t>
            </a:r>
            <a:r>
              <a:rPr lang="en-US" sz="1200" b="false">
                <a:latin typeface="Arial"/>
              </a:rPr>
              <a:t> </a:t>
            </a:r>
            <a:r>
              <a:rPr lang="en-US" sz="1200" b="false">
                <a:latin typeface="Arial"/>
              </a:rPr>
              <a:t>1814</a:t>
            </a:r>
            <a:r>
              <a:rPr lang="en-US" sz="1200">
                <a:latin typeface="Arial"/>
              </a:rPr>
              <a:t>
</a:t>
            </a:r>
            <a:r>
              <a:rPr lang="en-US" sz="1200" b="true">
                <a:latin typeface="Arial"/>
              </a:rPr>
              <a:t>Publication Details</a:t>
            </a:r>
            <a:r>
              <a:rPr lang="en-US" sz="1200" b="false">
                <a:latin typeface="Arial"/>
              </a:rPr>
              <a:t> </a:t>
            </a:r>
            <a:r>
              <a:rPr lang="en-US" sz="1200" b="false">
                <a:latin typeface="Arial"/>
              </a:rPr>
              <a:t>Banbury : J. G. Rusher</a:t>
            </a:r>
            <a:r>
              <a:rPr lang="en-US" sz="1200">
                <a:latin typeface="Arial"/>
              </a:rPr>
              <a:t>
</a:t>
            </a:r>
            <a:r>
              <a:rPr lang="en-US" sz="1200" b="true">
                <a:latin typeface="Arial"/>
              </a:rPr>
              <a:t>Volume</a:t>
            </a:r>
            <a:r>
              <a:rPr lang="en-US" sz="1200" b="false">
                <a:latin typeface="Arial"/>
              </a:rPr>
              <a:t> </a:t>
            </a:r>
            <a:r>
              <a:rPr lang="en-US" sz="1200" b="false">
                <a:latin typeface="Arial"/>
              </a:rPr>
              <a:t>8: Nursery poems from the ancient and modern poets</a:t>
            </a:r>
            <a:r>
              <a:rPr lang="en-US" sz="1200">
                <a:latin typeface="Arial"/>
              </a:rPr>
              <a:t>
</a:t>
            </a:r>
            <a:r>
              <a:rPr lang="en-US" sz="1200" b="true">
                <a:latin typeface="Arial"/>
              </a:rPr>
              <a:t>Image Sequence Number</a:t>
            </a:r>
            <a:r>
              <a:rPr lang="en-US" sz="1200" b="false">
                <a:latin typeface="Arial"/>
              </a:rPr>
              <a:t> </a:t>
            </a:r>
            <a:r>
              <a:rPr lang="en-US" sz="1200" b="false">
                <a:latin typeface="Arial"/>
              </a:rPr>
              <a:t>008-001</a:t>
            </a:r>
            <a:r>
              <a:rPr lang="en-US" sz="1200">
                <a:latin typeface="Arial"/>
              </a:rPr>
              <a:t>
</a:t>
            </a:r>
            <a:r>
              <a:rPr lang="en-US" sz="1200" b="true">
                <a:latin typeface="Arial"/>
              </a:rPr>
              <a:t>Description</a:t>
            </a:r>
            <a:r>
              <a:rPr lang="en-US" sz="1200" b="false">
                <a:latin typeface="Arial"/>
              </a:rPr>
              <a:t> </a:t>
            </a:r>
            <a:r>
              <a:rPr lang="en-US" sz="1200" b="false">
                <a:latin typeface="Arial"/>
              </a:rPr>
              <a:t>Illustrated: woodcuts. Children's folk stories &amp; nursery rhymes.</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Children's literature</a:t>
            </a:r>
            <a:r>
              <a:rPr lang="en-US" sz="1200">
                <a:latin typeface="Arial"/>
              </a:rPr>
              <a:t>
</a:t>
            </a:r>
            <a:r>
              <a:rPr lang="en-US" sz="1200" b="true">
                <a:latin typeface="Arial"/>
              </a:rPr>
              <a:t>Subject</a:t>
            </a:r>
            <a:r>
              <a:rPr lang="en-US" sz="1200" b="false">
                <a:latin typeface="Arial"/>
              </a:rPr>
              <a:t> </a:t>
            </a:r>
            <a:r>
              <a:rPr lang="en-US" sz="1200" b="false">
                <a:latin typeface="Arial"/>
              </a:rPr>
              <a:t>Folklore</a:t>
            </a:r>
            <a:r>
              <a:rPr lang="en-US" sz="1200">
                <a:latin typeface="Arial"/>
              </a:rPr>
              <a:t>
</a:t>
            </a:r>
            <a:r>
              <a:rPr lang="en-US" sz="1200" b="true">
                <a:latin typeface="Arial"/>
              </a:rPr>
              <a:t>Subject</a:t>
            </a:r>
            <a:r>
              <a:rPr lang="en-US" sz="1200" b="false">
                <a:latin typeface="Arial"/>
              </a:rPr>
              <a:t> </a:t>
            </a:r>
            <a:r>
              <a:rPr lang="en-US" sz="1200" b="false">
                <a:latin typeface="Arial"/>
              </a:rPr>
              <a:t>Nursery rhymes</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Technique Used</a:t>
            </a:r>
            <a:r>
              <a:rPr lang="en-US" sz="1200" b="false">
                <a:latin typeface="Arial"/>
              </a:rPr>
              <a:t> </a:t>
            </a:r>
            <a:r>
              <a:rPr lang="en-US" sz="1200" b="false">
                <a:latin typeface="Arial"/>
              </a:rPr>
              <a:t>Woodcut (process)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Item Height</a:t>
            </a:r>
            <a:r>
              <a:rPr lang="en-US" sz="1200" b="false">
                <a:latin typeface="Arial"/>
              </a:rPr>
              <a:t> </a:t>
            </a:r>
            <a:r>
              <a:rPr lang="en-US" sz="1200" b="false">
                <a:latin typeface="Arial"/>
              </a:rPr>
              <a:t>96 mm</a:t>
            </a:r>
            <a:r>
              <a:rPr lang="en-US" sz="1200">
                <a:latin typeface="Arial"/>
              </a:rPr>
              <a:t>
</a:t>
            </a:r>
            <a:r>
              <a:rPr lang="en-US" sz="1200" b="true">
                <a:latin typeface="Arial"/>
              </a:rPr>
              <a:t>Item Width</a:t>
            </a:r>
            <a:r>
              <a:rPr lang="en-US" sz="1200" b="false">
                <a:latin typeface="Arial"/>
              </a:rPr>
              <a:t> </a:t>
            </a:r>
            <a:r>
              <a:rPr lang="en-US" sz="1200" b="false">
                <a:latin typeface="Arial"/>
              </a:rPr>
              <a:t>65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2009-10-21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057400" y="0"/>
            <a:ext cx="121285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JRL1001773dc</a:t>
            </a:r>
            <a:r>
              <a:rPr lang="en-US" sz="1200">
                <a:latin typeface="Arial"/>
              </a:rPr>
              <a:t>
</a:t>
            </a:r>
            <a:r>
              <a:rPr lang="en-US" sz="1200" b="true">
                <a:latin typeface="Arial"/>
              </a:rPr>
              <a:t>Reference Number</a:t>
            </a:r>
            <a:r>
              <a:rPr lang="en-US" sz="1200" b="false">
                <a:latin typeface="Arial"/>
              </a:rPr>
              <a:t> </a:t>
            </a:r>
            <a:r>
              <a:rPr lang="en-US" sz="1200" b="false">
                <a:latin typeface="Arial"/>
              </a:rPr>
              <a:t>R133767</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href=http://man-fe.hosted.exlibrisgroup.com/MU_VU1:BLENDED:44MAN_ALMA_DS71182146260001631&gt;UoM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Nursery poems from the ancient and modern poets</a:t>
            </a:r>
            <a:r>
              <a:rPr lang="en-US" sz="1200">
                <a:latin typeface="Arial"/>
              </a:rPr>
              <a:t>
</a:t>
            </a:r>
            <a:r>
              <a:rPr lang="en-US" sz="1200" b="true">
                <a:latin typeface="Arial"/>
              </a:rPr>
              <a:t>Series Title</a:t>
            </a:r>
            <a:r>
              <a:rPr lang="en-US" sz="1200" b="false">
                <a:latin typeface="Arial"/>
              </a:rPr>
              <a:t> </a:t>
            </a:r>
            <a:r>
              <a:rPr lang="en-US" sz="1200" b="false">
                <a:latin typeface="Arial"/>
              </a:rPr>
              <a:t>Banbury chapbooks for children</a:t>
            </a:r>
            <a:r>
              <a:rPr lang="en-US" sz="1200">
                <a:latin typeface="Arial"/>
              </a:rPr>
              <a:t>
</a:t>
            </a:r>
            <a:r>
              <a:rPr lang="en-US" sz="1200" b="true">
                <a:latin typeface="Arial"/>
              </a:rPr>
              <a:t>Creator</a:t>
            </a:r>
            <a:r>
              <a:rPr lang="en-US" sz="1200" b="false">
                <a:latin typeface="Arial"/>
              </a:rPr>
              <a:t> </a:t>
            </a:r>
            <a:r>
              <a:rPr lang="en-US" sz="1200" b="false">
                <a:latin typeface="Arial"/>
              </a:rPr>
              <a:t>Rusher, John Golby, 1784-1877</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Date Created</a:t>
            </a:r>
            <a:r>
              <a:rPr lang="en-US" sz="1200" b="false">
                <a:latin typeface="Arial"/>
              </a:rPr>
              <a:t> </a:t>
            </a:r>
            <a:r>
              <a:rPr lang="en-US" sz="1200" b="false">
                <a:latin typeface="Arial"/>
              </a:rPr>
              <a:t>1814</a:t>
            </a:r>
            <a:r>
              <a:rPr lang="en-US" sz="1200">
                <a:latin typeface="Arial"/>
              </a:rPr>
              <a:t>
</a:t>
            </a:r>
            <a:r>
              <a:rPr lang="en-US" sz="1200" b="true">
                <a:latin typeface="Arial"/>
              </a:rPr>
              <a:t>Publication Details</a:t>
            </a:r>
            <a:r>
              <a:rPr lang="en-US" sz="1200" b="false">
                <a:latin typeface="Arial"/>
              </a:rPr>
              <a:t> </a:t>
            </a:r>
            <a:r>
              <a:rPr lang="en-US" sz="1200" b="false">
                <a:latin typeface="Arial"/>
              </a:rPr>
              <a:t>Banbury : J. G. Rusher</a:t>
            </a:r>
            <a:r>
              <a:rPr lang="en-US" sz="1200">
                <a:latin typeface="Arial"/>
              </a:rPr>
              <a:t>
</a:t>
            </a:r>
            <a:r>
              <a:rPr lang="en-US" sz="1200" b="true">
                <a:latin typeface="Arial"/>
              </a:rPr>
              <a:t>Volume</a:t>
            </a:r>
            <a:r>
              <a:rPr lang="en-US" sz="1200" b="false">
                <a:latin typeface="Arial"/>
              </a:rPr>
              <a:t> </a:t>
            </a:r>
            <a:r>
              <a:rPr lang="en-US" sz="1200" b="false">
                <a:latin typeface="Arial"/>
              </a:rPr>
              <a:t>8: Nursery poems from the ancient and modern poets</a:t>
            </a:r>
            <a:r>
              <a:rPr lang="en-US" sz="1200">
                <a:latin typeface="Arial"/>
              </a:rPr>
              <a:t>
</a:t>
            </a:r>
            <a:r>
              <a:rPr lang="en-US" sz="1200" b="true">
                <a:latin typeface="Arial"/>
              </a:rPr>
              <a:t>Image Sequence Number</a:t>
            </a:r>
            <a:r>
              <a:rPr lang="en-US" sz="1200" b="false">
                <a:latin typeface="Arial"/>
              </a:rPr>
              <a:t> </a:t>
            </a:r>
            <a:r>
              <a:rPr lang="en-US" sz="1200" b="false">
                <a:latin typeface="Arial"/>
              </a:rPr>
              <a:t>008-002</a:t>
            </a:r>
            <a:r>
              <a:rPr lang="en-US" sz="1200">
                <a:latin typeface="Arial"/>
              </a:rPr>
              <a:t>
</a:t>
            </a:r>
            <a:r>
              <a:rPr lang="en-US" sz="1200" b="true">
                <a:latin typeface="Arial"/>
              </a:rPr>
              <a:t>Description</a:t>
            </a:r>
            <a:r>
              <a:rPr lang="en-US" sz="1200" b="false">
                <a:latin typeface="Arial"/>
              </a:rPr>
              <a:t> </a:t>
            </a:r>
            <a:r>
              <a:rPr lang="en-US" sz="1200" b="false">
                <a:latin typeface="Arial"/>
              </a:rPr>
              <a:t>Illustrated: woodcuts. Children's folk stories &amp; nursery rhymes.</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Children's literature</a:t>
            </a:r>
            <a:r>
              <a:rPr lang="en-US" sz="1200">
                <a:latin typeface="Arial"/>
              </a:rPr>
              <a:t>
</a:t>
            </a:r>
            <a:r>
              <a:rPr lang="en-US" sz="1200" b="true">
                <a:latin typeface="Arial"/>
              </a:rPr>
              <a:t>Subject</a:t>
            </a:r>
            <a:r>
              <a:rPr lang="en-US" sz="1200" b="false">
                <a:latin typeface="Arial"/>
              </a:rPr>
              <a:t> </a:t>
            </a:r>
            <a:r>
              <a:rPr lang="en-US" sz="1200" b="false">
                <a:latin typeface="Arial"/>
              </a:rPr>
              <a:t>Folklore</a:t>
            </a:r>
            <a:r>
              <a:rPr lang="en-US" sz="1200">
                <a:latin typeface="Arial"/>
              </a:rPr>
              <a:t>
</a:t>
            </a:r>
            <a:r>
              <a:rPr lang="en-US" sz="1200" b="true">
                <a:latin typeface="Arial"/>
              </a:rPr>
              <a:t>Subject</a:t>
            </a:r>
            <a:r>
              <a:rPr lang="en-US" sz="1200" b="false">
                <a:latin typeface="Arial"/>
              </a:rPr>
              <a:t> </a:t>
            </a:r>
            <a:r>
              <a:rPr lang="en-US" sz="1200" b="false">
                <a:latin typeface="Arial"/>
              </a:rPr>
              <a:t>Nursery rhymes</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Technique Used</a:t>
            </a:r>
            <a:r>
              <a:rPr lang="en-US" sz="1200" b="false">
                <a:latin typeface="Arial"/>
              </a:rPr>
              <a:t> </a:t>
            </a:r>
            <a:r>
              <a:rPr lang="en-US" sz="1200" b="false">
                <a:latin typeface="Arial"/>
              </a:rPr>
              <a:t>Woodcut (process)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Item Height</a:t>
            </a:r>
            <a:r>
              <a:rPr lang="en-US" sz="1200" b="false">
                <a:latin typeface="Arial"/>
              </a:rPr>
              <a:t> </a:t>
            </a:r>
            <a:r>
              <a:rPr lang="en-US" sz="1200" b="false">
                <a:latin typeface="Arial"/>
              </a:rPr>
              <a:t>96 mm</a:t>
            </a:r>
            <a:r>
              <a:rPr lang="en-US" sz="1200">
                <a:latin typeface="Arial"/>
              </a:rPr>
              <a:t>
</a:t>
            </a:r>
            <a:r>
              <a:rPr lang="en-US" sz="1200" b="true">
                <a:latin typeface="Arial"/>
              </a:rPr>
              <a:t>Item Width</a:t>
            </a:r>
            <a:r>
              <a:rPr lang="en-US" sz="1200" b="false">
                <a:latin typeface="Arial"/>
              </a:rPr>
              <a:t> </a:t>
            </a:r>
            <a:r>
              <a:rPr lang="en-US" sz="1200" b="false">
                <a:latin typeface="Arial"/>
              </a:rPr>
              <a:t>65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2009-10-21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981200" y="0"/>
            <a:ext cx="12293600" cy="9144000"/>
          </a:xfrm>
          <a:prstGeom prst="rect">
            <a:avLst/>
          </a:prstGeom>
        </p:spPr>
      </p:pic>
      <p:sp>
        <p:nvSpPr>
          <p:cNvPr name="TextBox 3" id="3"/>
          <p:cNvSpPr txBox="true"/>
          <p:nvPr/>
        </p:nvSpPr>
        <p:spPr>
          <a:xfrm>
            <a:off x="0" y="9144000"/>
            <a:ext cx="16256000" cy="5753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JRL1001774dc</a:t>
            </a:r>
            <a:r>
              <a:rPr lang="en-US" sz="1200">
                <a:latin typeface="Arial"/>
              </a:rPr>
              <a:t>
</a:t>
            </a:r>
            <a:r>
              <a:rPr lang="en-US" sz="1200" b="true">
                <a:latin typeface="Arial"/>
              </a:rPr>
              <a:t>Reference Number</a:t>
            </a:r>
            <a:r>
              <a:rPr lang="en-US" sz="1200" b="false">
                <a:latin typeface="Arial"/>
              </a:rPr>
              <a:t> </a:t>
            </a:r>
            <a:r>
              <a:rPr lang="en-US" sz="1200" b="false">
                <a:latin typeface="Arial"/>
              </a:rPr>
              <a:t>R133767.5</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ALMA_DS21293650070001631&context=L&vid=MU_VU1&search_scope=BLENDED&tab=local&lang=en_US>UoM online catalogue.</a>]]></a:t>
            </a:r>
            <a:r>
              <a:rPr lang="en-US" sz="1200">
                <a:latin typeface="Arial"/>
              </a:rPr>
              <a:t>
</a:t>
            </a:r>
            <a:r>
              <a:rPr lang="en-US" sz="1200" b="true">
                <a:latin typeface="Arial"/>
              </a:rPr>
              <a:t>Parent Work Title</a:t>
            </a:r>
            <a:r>
              <a:rPr lang="en-US" sz="1200" b="false">
                <a:latin typeface="Arial"/>
              </a:rPr>
              <a:t> </a:t>
            </a:r>
            <a:r>
              <a:rPr lang="en-US" sz="1200" b="false">
                <a:latin typeface="Arial"/>
              </a:rPr>
              <a:t>The book of beasts, for young persons</a:t>
            </a:r>
            <a:r>
              <a:rPr lang="en-US" sz="1200">
                <a:latin typeface="Arial"/>
              </a:rPr>
              <a:t>
</a:t>
            </a:r>
            <a:r>
              <a:rPr lang="en-US" sz="1200" b="true">
                <a:latin typeface="Arial"/>
              </a:rPr>
              <a:t>Creator</a:t>
            </a:r>
            <a:r>
              <a:rPr lang="en-US" sz="1200" b="false">
                <a:latin typeface="Arial"/>
              </a:rPr>
              <a:t> </a:t>
            </a:r>
            <a:r>
              <a:rPr lang="en-US" sz="1200" b="false">
                <a:latin typeface="Arial"/>
              </a:rPr>
              <a:t>Rusher, John Golby, 1784-1877</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Date Created</a:t>
            </a:r>
            <a:r>
              <a:rPr lang="en-US" sz="1200" b="false">
                <a:latin typeface="Arial"/>
              </a:rPr>
              <a:t> </a:t>
            </a:r>
            <a:r>
              <a:rPr lang="en-US" sz="1200" b="false">
                <a:latin typeface="Arial"/>
              </a:rPr>
              <a:t>c1840</a:t>
            </a:r>
            <a:r>
              <a:rPr lang="en-US" sz="1200">
                <a:latin typeface="Arial"/>
              </a:rPr>
              <a:t>
</a:t>
            </a:r>
            <a:r>
              <a:rPr lang="en-US" sz="1200" b="true">
                <a:latin typeface="Arial"/>
              </a:rPr>
              <a:t>Publication Details</a:t>
            </a:r>
            <a:r>
              <a:rPr lang="en-US" sz="1200" b="false">
                <a:latin typeface="Arial"/>
              </a:rPr>
              <a:t> </a:t>
            </a:r>
            <a:r>
              <a:rPr lang="en-US" sz="1200" b="false">
                <a:latin typeface="Arial"/>
              </a:rPr>
              <a:t>Banbury : J. G. Rusher</a:t>
            </a:r>
            <a:r>
              <a:rPr lang="en-US" sz="1200">
                <a:latin typeface="Arial"/>
              </a:rPr>
              <a:t>
</a:t>
            </a:r>
            <a:r>
              <a:rPr lang="en-US" sz="1200" b="true">
                <a:latin typeface="Arial"/>
              </a:rPr>
              <a:t>Page/Sheet</a:t>
            </a:r>
            <a:r>
              <a:rPr lang="en-US" sz="1200" b="false">
                <a:latin typeface="Arial"/>
              </a:rPr>
              <a:t> </a:t>
            </a:r>
            <a:r>
              <a:rPr lang="en-US" sz="1200" b="false">
                <a:latin typeface="Arial"/>
              </a:rPr>
              <a:t>1</a:t>
            </a:r>
            <a:r>
              <a:rPr lang="en-US" sz="1200">
                <a:latin typeface="Arial"/>
              </a:rPr>
              <a:t>
</a:t>
            </a:r>
            <a:r>
              <a:rPr lang="en-US" sz="1200" b="true">
                <a:latin typeface="Arial"/>
              </a:rPr>
              <a:t>Image Sequence Number</a:t>
            </a:r>
            <a:r>
              <a:rPr lang="en-US" sz="1200" b="false">
                <a:latin typeface="Arial"/>
              </a:rPr>
              <a:t> </a:t>
            </a:r>
            <a:r>
              <a:rPr lang="en-US" sz="1200" b="false">
                <a:latin typeface="Arial"/>
              </a:rPr>
              <a:t>001-001</a:t>
            </a:r>
            <a:r>
              <a:rPr lang="en-US" sz="1200">
                <a:latin typeface="Arial"/>
              </a:rPr>
              <a:t>
</a:t>
            </a:r>
            <a:r>
              <a:rPr lang="en-US" sz="1200" b="true">
                <a:latin typeface="Arial"/>
              </a:rPr>
              <a:t>Description</a:t>
            </a:r>
            <a:r>
              <a:rPr lang="en-US" sz="1200" b="false">
                <a:latin typeface="Arial"/>
              </a:rPr>
              <a:t> </a:t>
            </a:r>
            <a:r>
              <a:rPr lang="en-US" sz="1200" b="false">
                <a:latin typeface="Arial"/>
              </a:rPr>
              <a:t>Illustrated: woodcuts. Children's folk stories &amp; nursery rhymes.</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Children's literature</a:t>
            </a:r>
            <a:r>
              <a:rPr lang="en-US" sz="1200">
                <a:latin typeface="Arial"/>
              </a:rPr>
              <a:t>
</a:t>
            </a:r>
            <a:r>
              <a:rPr lang="en-US" sz="1200" b="true">
                <a:latin typeface="Arial"/>
              </a:rPr>
              <a:t>Subject</a:t>
            </a:r>
            <a:r>
              <a:rPr lang="en-US" sz="1200" b="false">
                <a:latin typeface="Arial"/>
              </a:rPr>
              <a:t> </a:t>
            </a:r>
            <a:r>
              <a:rPr lang="en-US" sz="1200" b="false">
                <a:latin typeface="Arial"/>
              </a:rPr>
              <a:t>Folklore</a:t>
            </a:r>
            <a:r>
              <a:rPr lang="en-US" sz="1200">
                <a:latin typeface="Arial"/>
              </a:rPr>
              <a:t>
</a:t>
            </a:r>
            <a:r>
              <a:rPr lang="en-US" sz="1200" b="true">
                <a:latin typeface="Arial"/>
              </a:rPr>
              <a:t>Subject</a:t>
            </a:r>
            <a:r>
              <a:rPr lang="en-US" sz="1200" b="false">
                <a:latin typeface="Arial"/>
              </a:rPr>
              <a:t> </a:t>
            </a:r>
            <a:r>
              <a:rPr lang="en-US" sz="1200" b="false">
                <a:latin typeface="Arial"/>
              </a:rPr>
              <a:t>Nursery rhymes</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Chapbooks</a:t>
            </a:r>
            <a:r>
              <a:rPr lang="en-US" sz="1200">
                <a:latin typeface="Arial"/>
              </a:rPr>
              <a:t>
</a:t>
            </a:r>
            <a:r>
              <a:rPr lang="en-US" sz="1200" b="true">
                <a:latin typeface="Arial"/>
              </a:rPr>
              <a:t>Technique Used</a:t>
            </a:r>
            <a:r>
              <a:rPr lang="en-US" sz="1200" b="false">
                <a:latin typeface="Arial"/>
              </a:rPr>
              <a:t> </a:t>
            </a:r>
            <a:r>
              <a:rPr lang="en-US" sz="1200" b="false">
                <a:latin typeface="Arial"/>
              </a:rPr>
              <a:t>Woodcut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Item Height</a:t>
            </a:r>
            <a:r>
              <a:rPr lang="en-US" sz="1200" b="false">
                <a:latin typeface="Arial"/>
              </a:rPr>
              <a:t> </a:t>
            </a:r>
            <a:r>
              <a:rPr lang="en-US" sz="1200" b="false">
                <a:latin typeface="Arial"/>
              </a:rPr>
              <a:t>96 mm</a:t>
            </a:r>
            <a:r>
              <a:rPr lang="en-US" sz="1200">
                <a:latin typeface="Arial"/>
              </a:rPr>
              <a:t>
</a:t>
            </a:r>
            <a:r>
              <a:rPr lang="en-US" sz="1200" b="true">
                <a:latin typeface="Arial"/>
              </a:rPr>
              <a:t>Item Width</a:t>
            </a:r>
            <a:r>
              <a:rPr lang="en-US" sz="1200" b="false">
                <a:latin typeface="Arial"/>
              </a:rPr>
              <a:t> </a:t>
            </a:r>
            <a:r>
              <a:rPr lang="en-US" sz="1200" b="false">
                <a:latin typeface="Arial"/>
              </a:rPr>
              <a:t>65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2009-10-21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981200" y="0"/>
            <a:ext cx="122936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JRL1001775dc</a:t>
            </a:r>
            <a:r>
              <a:rPr lang="en-US" sz="1200">
                <a:latin typeface="Arial"/>
              </a:rPr>
              <a:t>
</a:t>
            </a:r>
            <a:r>
              <a:rPr lang="en-US" sz="1200" b="true">
                <a:latin typeface="Arial"/>
              </a:rPr>
              <a:t>Reference Number</a:t>
            </a:r>
            <a:r>
              <a:rPr lang="en-US" sz="1200" b="false">
                <a:latin typeface="Arial"/>
              </a:rPr>
              <a:t> </a:t>
            </a:r>
            <a:r>
              <a:rPr lang="en-US" sz="1200" b="false">
                <a:latin typeface="Arial"/>
              </a:rPr>
              <a:t>R133767.5</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ALMA_DS21293650070001631&context=L&vid=MU_VU1&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Unfolded chapbook</a:t>
            </a:r>
            <a:r>
              <a:rPr lang="en-US" sz="1200">
                <a:latin typeface="Arial"/>
              </a:rPr>
              <a:t>
</a:t>
            </a:r>
            <a:r>
              <a:rPr lang="en-US" sz="1200" b="true">
                <a:latin typeface="Arial"/>
              </a:rPr>
              <a:t>Parent Work Title</a:t>
            </a:r>
            <a:r>
              <a:rPr lang="en-US" sz="1200" b="false">
                <a:latin typeface="Arial"/>
              </a:rPr>
              <a:t> </a:t>
            </a:r>
            <a:r>
              <a:rPr lang="en-US" sz="1200" b="false">
                <a:latin typeface="Arial"/>
              </a:rPr>
              <a:t>The book of beasts, for young persons</a:t>
            </a:r>
            <a:r>
              <a:rPr lang="en-US" sz="1200">
                <a:latin typeface="Arial"/>
              </a:rPr>
              <a:t>
</a:t>
            </a:r>
            <a:r>
              <a:rPr lang="en-US" sz="1200" b="true">
                <a:latin typeface="Arial"/>
              </a:rPr>
              <a:t>Creator</a:t>
            </a:r>
            <a:r>
              <a:rPr lang="en-US" sz="1200" b="false">
                <a:latin typeface="Arial"/>
              </a:rPr>
              <a:t> </a:t>
            </a:r>
            <a:r>
              <a:rPr lang="en-US" sz="1200" b="false">
                <a:latin typeface="Arial"/>
              </a:rPr>
              <a:t>Rusher, John Golby, 1784-1877</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Date Created</a:t>
            </a:r>
            <a:r>
              <a:rPr lang="en-US" sz="1200" b="false">
                <a:latin typeface="Arial"/>
              </a:rPr>
              <a:t> </a:t>
            </a:r>
            <a:r>
              <a:rPr lang="en-US" sz="1200" b="false">
                <a:latin typeface="Arial"/>
              </a:rPr>
              <a:t>c1840</a:t>
            </a:r>
            <a:r>
              <a:rPr lang="en-US" sz="1200">
                <a:latin typeface="Arial"/>
              </a:rPr>
              <a:t>
</a:t>
            </a:r>
            <a:r>
              <a:rPr lang="en-US" sz="1200" b="true">
                <a:latin typeface="Arial"/>
              </a:rPr>
              <a:t>Publication Details</a:t>
            </a:r>
            <a:r>
              <a:rPr lang="en-US" sz="1200" b="false">
                <a:latin typeface="Arial"/>
              </a:rPr>
              <a:t> </a:t>
            </a:r>
            <a:r>
              <a:rPr lang="en-US" sz="1200" b="false">
                <a:latin typeface="Arial"/>
              </a:rPr>
              <a:t>Banbury : J. G. Rusher</a:t>
            </a:r>
            <a:r>
              <a:rPr lang="en-US" sz="1200">
                <a:latin typeface="Arial"/>
              </a:rPr>
              <a:t>
</a:t>
            </a:r>
            <a:r>
              <a:rPr lang="en-US" sz="1200" b="true">
                <a:latin typeface="Arial"/>
              </a:rPr>
              <a:t>Image Sequence Number</a:t>
            </a:r>
            <a:r>
              <a:rPr lang="en-US" sz="1200" b="false">
                <a:latin typeface="Arial"/>
              </a:rPr>
              <a:t> </a:t>
            </a:r>
            <a:r>
              <a:rPr lang="en-US" sz="1200" b="false">
                <a:latin typeface="Arial"/>
              </a:rPr>
              <a:t>001-002</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Children's literature</a:t>
            </a:r>
            <a:r>
              <a:rPr lang="en-US" sz="1200">
                <a:latin typeface="Arial"/>
              </a:rPr>
              <a:t>
</a:t>
            </a:r>
            <a:r>
              <a:rPr lang="en-US" sz="1200" b="true">
                <a:latin typeface="Arial"/>
              </a:rPr>
              <a:t>Subject</a:t>
            </a:r>
            <a:r>
              <a:rPr lang="en-US" sz="1200" b="false">
                <a:latin typeface="Arial"/>
              </a:rPr>
              <a:t> </a:t>
            </a:r>
            <a:r>
              <a:rPr lang="en-US" sz="1200" b="false">
                <a:latin typeface="Arial"/>
              </a:rPr>
              <a:t>Folklore</a:t>
            </a:r>
            <a:r>
              <a:rPr lang="en-US" sz="1200">
                <a:latin typeface="Arial"/>
              </a:rPr>
              <a:t>
</a:t>
            </a:r>
            <a:r>
              <a:rPr lang="en-US" sz="1200" b="true">
                <a:latin typeface="Arial"/>
              </a:rPr>
              <a:t>Subject</a:t>
            </a:r>
            <a:r>
              <a:rPr lang="en-US" sz="1200" b="false">
                <a:latin typeface="Arial"/>
              </a:rPr>
              <a:t> </a:t>
            </a:r>
            <a:r>
              <a:rPr lang="en-US" sz="1200" b="false">
                <a:latin typeface="Arial"/>
              </a:rPr>
              <a:t>Nursery rhymes</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Chapbooks</a:t>
            </a:r>
            <a:r>
              <a:rPr lang="en-US" sz="1200">
                <a:latin typeface="Arial"/>
              </a:rPr>
              <a:t>
</a:t>
            </a:r>
            <a:r>
              <a:rPr lang="en-US" sz="1200" b="true">
                <a:latin typeface="Arial"/>
              </a:rPr>
              <a:t>Technique Used</a:t>
            </a:r>
            <a:r>
              <a:rPr lang="en-US" sz="1200" b="false">
                <a:latin typeface="Arial"/>
              </a:rPr>
              <a:t> </a:t>
            </a:r>
            <a:r>
              <a:rPr lang="en-US" sz="1200" b="false">
                <a:latin typeface="Arial"/>
              </a:rPr>
              <a:t>Woodcut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Item Height</a:t>
            </a:r>
            <a:r>
              <a:rPr lang="en-US" sz="1200" b="false">
                <a:latin typeface="Arial"/>
              </a:rPr>
              <a:t> </a:t>
            </a:r>
            <a:r>
              <a:rPr lang="en-US" sz="1200" b="false">
                <a:latin typeface="Arial"/>
              </a:rPr>
              <a:t>96 mm</a:t>
            </a:r>
            <a:r>
              <a:rPr lang="en-US" sz="1200">
                <a:latin typeface="Arial"/>
              </a:rPr>
              <a:t>
</a:t>
            </a:r>
            <a:r>
              <a:rPr lang="en-US" sz="1200" b="true">
                <a:latin typeface="Arial"/>
              </a:rPr>
              <a:t>Item Width</a:t>
            </a:r>
            <a:r>
              <a:rPr lang="en-US" sz="1200" b="false">
                <a:latin typeface="Arial"/>
              </a:rPr>
              <a:t> </a:t>
            </a:r>
            <a:r>
              <a:rPr lang="en-US" sz="1200" b="false">
                <a:latin typeface="Arial"/>
              </a:rPr>
              <a:t>65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2009-10-21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057400" y="0"/>
            <a:ext cx="12128500" cy="9144000"/>
          </a:xfrm>
          <a:prstGeom prst="rect">
            <a:avLst/>
          </a:prstGeom>
        </p:spPr>
      </p:pic>
      <p:sp>
        <p:nvSpPr>
          <p:cNvPr name="TextBox 3" id="3"/>
          <p:cNvSpPr txBox="true"/>
          <p:nvPr/>
        </p:nvSpPr>
        <p:spPr>
          <a:xfrm>
            <a:off x="0" y="9144000"/>
            <a:ext cx="16256000" cy="5753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JRL1001777dc</a:t>
            </a:r>
            <a:r>
              <a:rPr lang="en-US" sz="1200">
                <a:latin typeface="Arial"/>
              </a:rPr>
              <a:t>
</a:t>
            </a:r>
            <a:r>
              <a:rPr lang="en-US" sz="1200" b="true">
                <a:latin typeface="Arial"/>
              </a:rPr>
              <a:t>Reference Number</a:t>
            </a:r>
            <a:r>
              <a:rPr lang="en-US" sz="1200" b="false">
                <a:latin typeface="Arial"/>
              </a:rPr>
              <a:t> </a:t>
            </a:r>
            <a:r>
              <a:rPr lang="en-US" sz="1200" b="false">
                <a:latin typeface="Arial"/>
              </a:rPr>
              <a:t>R133767.10</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ALMA_DS21293650160001631&context=L&vid=MU_VU1&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Unfolded chapbook</a:t>
            </a:r>
            <a:r>
              <a:rPr lang="en-US" sz="1200">
                <a:latin typeface="Arial"/>
              </a:rPr>
              <a:t>
</a:t>
            </a:r>
            <a:r>
              <a:rPr lang="en-US" sz="1200" b="true">
                <a:latin typeface="Arial"/>
              </a:rPr>
              <a:t>Parent Work Title</a:t>
            </a:r>
            <a:r>
              <a:rPr lang="en-US" sz="1200" b="false">
                <a:latin typeface="Arial"/>
              </a:rPr>
              <a:t> </a:t>
            </a:r>
            <a:r>
              <a:rPr lang="en-US" sz="1200" b="false">
                <a:latin typeface="Arial"/>
              </a:rPr>
              <a:t>Old Mother Hubbard and her dog</a:t>
            </a:r>
            <a:r>
              <a:rPr lang="en-US" sz="1200">
                <a:latin typeface="Arial"/>
              </a:rPr>
              <a:t>
</a:t>
            </a:r>
            <a:r>
              <a:rPr lang="en-US" sz="1200" b="true">
                <a:latin typeface="Arial"/>
              </a:rPr>
              <a:t>Creator</a:t>
            </a:r>
            <a:r>
              <a:rPr lang="en-US" sz="1200" b="false">
                <a:latin typeface="Arial"/>
              </a:rPr>
              <a:t> </a:t>
            </a:r>
            <a:r>
              <a:rPr lang="en-US" sz="1200" b="false">
                <a:latin typeface="Arial"/>
              </a:rPr>
              <a:t>Rusher, John Golby, 1784-1877</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Date Created</a:t>
            </a:r>
            <a:r>
              <a:rPr lang="en-US" sz="1200" b="false">
                <a:latin typeface="Arial"/>
              </a:rPr>
              <a:t> </a:t>
            </a:r>
            <a:r>
              <a:rPr lang="en-US" sz="1200" b="false">
                <a:latin typeface="Arial"/>
              </a:rPr>
              <a:t>1840</a:t>
            </a:r>
            <a:r>
              <a:rPr lang="en-US" sz="1200">
                <a:latin typeface="Arial"/>
              </a:rPr>
              <a:t>
</a:t>
            </a:r>
            <a:r>
              <a:rPr lang="en-US" sz="1200" b="true">
                <a:latin typeface="Arial"/>
              </a:rPr>
              <a:t>Publication Details</a:t>
            </a:r>
            <a:r>
              <a:rPr lang="en-US" sz="1200" b="false">
                <a:latin typeface="Arial"/>
              </a:rPr>
              <a:t> </a:t>
            </a:r>
            <a:r>
              <a:rPr lang="en-US" sz="1200" b="false">
                <a:latin typeface="Arial"/>
              </a:rPr>
              <a:t>Banbury: J. G. Rusher</a:t>
            </a:r>
            <a:r>
              <a:rPr lang="en-US" sz="1200">
                <a:latin typeface="Arial"/>
              </a:rPr>
              <a:t>
</a:t>
            </a:r>
            <a:r>
              <a:rPr lang="en-US" sz="1200" b="true">
                <a:latin typeface="Arial"/>
              </a:rPr>
              <a:t>Image Sequence Number</a:t>
            </a:r>
            <a:r>
              <a:rPr lang="en-US" sz="1200" b="false">
                <a:latin typeface="Arial"/>
              </a:rPr>
              <a:t> </a:t>
            </a:r>
            <a:r>
              <a:rPr lang="en-US" sz="1200" b="false">
                <a:latin typeface="Arial"/>
              </a:rPr>
              <a:t>010-002</a:t>
            </a:r>
            <a:r>
              <a:rPr lang="en-US" sz="1200">
                <a:latin typeface="Arial"/>
              </a:rPr>
              <a:t>
</a:t>
            </a:r>
            <a:r>
              <a:rPr lang="en-US" sz="1200" b="true">
                <a:latin typeface="Arial"/>
              </a:rPr>
              <a:t>Description</a:t>
            </a:r>
            <a:r>
              <a:rPr lang="en-US" sz="1200" b="false">
                <a:latin typeface="Arial"/>
              </a:rPr>
              <a:t> </a:t>
            </a:r>
            <a:r>
              <a:rPr lang="en-US" sz="1200" b="false">
                <a:latin typeface="Arial"/>
              </a:rPr>
              <a:t>Illustrated: woodcuts. Children's folk stories &amp; nursery rhymes.</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Children's literature</a:t>
            </a:r>
            <a:r>
              <a:rPr lang="en-US" sz="1200">
                <a:latin typeface="Arial"/>
              </a:rPr>
              <a:t>
</a:t>
            </a:r>
            <a:r>
              <a:rPr lang="en-US" sz="1200" b="true">
                <a:latin typeface="Arial"/>
              </a:rPr>
              <a:t>Subject</a:t>
            </a:r>
            <a:r>
              <a:rPr lang="en-US" sz="1200" b="false">
                <a:latin typeface="Arial"/>
              </a:rPr>
              <a:t> </a:t>
            </a:r>
            <a:r>
              <a:rPr lang="en-US" sz="1200" b="false">
                <a:latin typeface="Arial"/>
              </a:rPr>
              <a:t>Folklore</a:t>
            </a:r>
            <a:r>
              <a:rPr lang="en-US" sz="1200">
                <a:latin typeface="Arial"/>
              </a:rPr>
              <a:t>
</a:t>
            </a:r>
            <a:r>
              <a:rPr lang="en-US" sz="1200" b="true">
                <a:latin typeface="Arial"/>
              </a:rPr>
              <a:t>Subject</a:t>
            </a:r>
            <a:r>
              <a:rPr lang="en-US" sz="1200" b="false">
                <a:latin typeface="Arial"/>
              </a:rPr>
              <a:t> </a:t>
            </a:r>
            <a:r>
              <a:rPr lang="en-US" sz="1200" b="false">
                <a:latin typeface="Arial"/>
              </a:rPr>
              <a:t>Nursery rhymes</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Chapbooks</a:t>
            </a:r>
            <a:r>
              <a:rPr lang="en-US" sz="1200">
                <a:latin typeface="Arial"/>
              </a:rPr>
              <a:t>
</a:t>
            </a:r>
            <a:r>
              <a:rPr lang="en-US" sz="1200" b="true">
                <a:latin typeface="Arial"/>
              </a:rPr>
              <a:t>Technique Used</a:t>
            </a:r>
            <a:r>
              <a:rPr lang="en-US" sz="1200" b="false">
                <a:latin typeface="Arial"/>
              </a:rPr>
              <a:t> </a:t>
            </a:r>
            <a:r>
              <a:rPr lang="en-US" sz="1200" b="false">
                <a:latin typeface="Arial"/>
              </a:rPr>
              <a:t>Engraving (printing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Item Height</a:t>
            </a:r>
            <a:r>
              <a:rPr lang="en-US" sz="1200" b="false">
                <a:latin typeface="Arial"/>
              </a:rPr>
              <a:t> </a:t>
            </a:r>
            <a:r>
              <a:rPr lang="en-US" sz="1200" b="false">
                <a:latin typeface="Arial"/>
              </a:rPr>
              <a:t>96 mm</a:t>
            </a:r>
            <a:r>
              <a:rPr lang="en-US" sz="1200">
                <a:latin typeface="Arial"/>
              </a:rPr>
              <a:t>
</a:t>
            </a:r>
            <a:r>
              <a:rPr lang="en-US" sz="1200" b="true">
                <a:latin typeface="Arial"/>
              </a:rPr>
              <a:t>Item Width</a:t>
            </a:r>
            <a:r>
              <a:rPr lang="en-US" sz="1200" b="false">
                <a:latin typeface="Arial"/>
              </a:rPr>
              <a:t> </a:t>
            </a:r>
            <a:r>
              <a:rPr lang="en-US" sz="1200" b="false">
                <a:latin typeface="Arial"/>
              </a:rPr>
              <a:t>65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2009-10-21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717800" y="0"/>
            <a:ext cx="108077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JRL15110599</a:t>
            </a:r>
            <a:r>
              <a:rPr lang="en-US" sz="1200">
                <a:latin typeface="Arial"/>
              </a:rPr>
              <a:t>
</a:t>
            </a:r>
            <a:r>
              <a:rPr lang="en-US" sz="1200" b="true">
                <a:latin typeface="Arial"/>
              </a:rPr>
              <a:t>Reference Number</a:t>
            </a:r>
            <a:r>
              <a:rPr lang="en-US" sz="1200" b="false">
                <a:latin typeface="Arial"/>
              </a:rPr>
              <a:t> </a:t>
            </a:r>
            <a:r>
              <a:rPr lang="en-US" sz="1200" b="false">
                <a:latin typeface="Arial"/>
              </a:rPr>
              <a:t>R224508</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href="http://man-fe.hosted.exlibrisgroup.com/MU_VU1:LSCOP_ALMA:44MAN_ALMA_DS21252169840001631"&gt;UOM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Manchester Town Hall</a:t>
            </a:r>
            <a:r>
              <a:rPr lang="en-US" sz="1200">
                <a:latin typeface="Arial"/>
              </a:rPr>
              <a:t>
</a:t>
            </a:r>
            <a:r>
              <a:rPr lang="en-US" sz="1200" b="true">
                <a:latin typeface="Arial"/>
              </a:rPr>
              <a:t>Parent Work Title</a:t>
            </a:r>
            <a:r>
              <a:rPr lang="en-US" sz="1200" b="false">
                <a:latin typeface="Arial"/>
              </a:rPr>
              <a:t> </a:t>
            </a:r>
            <a:r>
              <a:rPr lang="en-US" sz="1200" b="false">
                <a:latin typeface="Arial"/>
              </a:rPr>
              <a:t>Have you seen the town hall opened?</a:t>
            </a:r>
            <a:r>
              <a:rPr lang="en-US" sz="1200">
                <a:latin typeface="Arial"/>
              </a:rPr>
              <a:t>
</a:t>
            </a:r>
            <a:r>
              <a:rPr lang="en-US" sz="1200" b="true">
                <a:latin typeface="Arial"/>
              </a:rPr>
              <a:t>Date Created</a:t>
            </a:r>
            <a:r>
              <a:rPr lang="en-US" sz="1200" b="false">
                <a:latin typeface="Arial"/>
              </a:rPr>
              <a:t> </a:t>
            </a:r>
            <a:r>
              <a:rPr lang="en-US" sz="1200" b="false">
                <a:latin typeface="Arial"/>
              </a:rPr>
              <a:t>1877?]</a:t>
            </a:r>
            <a:r>
              <a:rPr lang="en-US" sz="1200">
                <a:latin typeface="Arial"/>
              </a:rPr>
              <a:t>
</a:t>
            </a:r>
            <a:r>
              <a:rPr lang="en-US" sz="1200" b="true">
                <a:latin typeface="Arial"/>
              </a:rPr>
              <a:t>Publication Details</a:t>
            </a:r>
            <a:r>
              <a:rPr lang="en-US" sz="1200" b="false">
                <a:latin typeface="Arial"/>
              </a:rPr>
              <a:t> </a:t>
            </a:r>
            <a:r>
              <a:rPr lang="en-US" sz="1200" b="false">
                <a:latin typeface="Arial"/>
              </a:rPr>
              <a:t>S.l.: s.n.</a:t>
            </a:r>
            <a:r>
              <a:rPr lang="en-US" sz="1200">
                <a:latin typeface="Arial"/>
              </a:rPr>
              <a:t>
</a:t>
            </a:r>
            <a:r>
              <a:rPr lang="en-US" sz="1200" b="true">
                <a:latin typeface="Arial"/>
              </a:rPr>
              <a:t>Description</a:t>
            </a:r>
            <a:r>
              <a:rPr lang="en-US" sz="1200" b="false">
                <a:latin typeface="Arial"/>
              </a:rPr>
              <a:t> </a:t>
            </a:r>
            <a:r>
              <a:rPr lang="en-US" sz="1200" b="false">
                <a:latin typeface="Arial"/>
              </a:rPr>
              <a:t>A song sheet (no music), on the opening of the new town hall in Albert Square, Manchester. Undated; the formal opening ceremony took place on 13 September 1877. Text in three columns, within a decorative border.</a:t>
            </a:r>
            <a:r>
              <a:rPr lang="en-US" sz="1200">
                <a:latin typeface="Arial"/>
              </a:rPr>
              <a:t>
</a:t>
            </a:r>
            <a:r>
              <a:rPr lang="en-US" sz="1200" b="true">
                <a:latin typeface="Arial"/>
              </a:rPr>
              <a:t>Keyword</a:t>
            </a:r>
            <a:r>
              <a:rPr lang="en-US" sz="1200" b="false">
                <a:latin typeface="Arial"/>
              </a:rPr>
              <a:t> </a:t>
            </a:r>
            <a:r>
              <a:rPr lang="en-US" sz="1200" b="false">
                <a:latin typeface="Arial"/>
              </a:rPr>
              <a:t>Manchester; Civic Buildings; Songs; Ballads.</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Manchester Town Hall (Manchester, England)</a:t>
            </a:r>
            <a:r>
              <a:rPr lang="en-US" sz="1200">
                <a:latin typeface="Arial"/>
              </a:rPr>
              <a:t>
</a:t>
            </a:r>
            <a:r>
              <a:rPr lang="en-US" sz="1200" b="true">
                <a:latin typeface="Arial"/>
              </a:rPr>
              <a:t>Subject</a:t>
            </a:r>
            <a:r>
              <a:rPr lang="en-US" sz="1200" b="false">
                <a:latin typeface="Arial"/>
              </a:rPr>
              <a:t> </a:t>
            </a:r>
            <a:r>
              <a:rPr lang="en-US" sz="1200" b="false">
                <a:latin typeface="Arial"/>
              </a:rPr>
              <a:t>Brigands and robbers -- England -- Manchester -- 19th century</a:t>
            </a:r>
            <a:r>
              <a:rPr lang="en-US" sz="1200">
                <a:latin typeface="Arial"/>
              </a:rPr>
              <a:t>
</a:t>
            </a:r>
            <a:r>
              <a:rPr lang="en-US" sz="1200" b="true">
                <a:latin typeface="Arial"/>
              </a:rPr>
              <a:t>Subject</a:t>
            </a:r>
            <a:r>
              <a:rPr lang="en-US" sz="1200" b="false">
                <a:latin typeface="Arial"/>
              </a:rPr>
              <a:t> </a:t>
            </a:r>
            <a:r>
              <a:rPr lang="en-US" sz="1200" b="false">
                <a:latin typeface="Arial"/>
              </a:rPr>
              <a:t>City halls -- England</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Broadsides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CDATA[<a rel="license" href="http://creativecommons.org/licenses/by-nc-sa/4.0/"><img alt="Creative Commons License" style="border-width:0" src="https://i.creativecommons.org/l/by-nc-sa/4.0/88x31.png" /></a><br />This work is licensed under a <a rel="license" href="http://creativecommons.org/licenses/by-nc-sa/4.0/">Creative Commons Attribution-NonCommercial-ShareAlike 4.0 International License.</a> Copyright of The University of Manchester]]></a:t>
            </a:r>
            <a:r>
              <a:rPr lang="en-US" sz="1200">
                <a:latin typeface="Arial"/>
              </a:rPr>
              <a:t>
</a:t>
            </a:r>
            <a:r>
              <a:rPr lang="en-US" sz="1200" b="true">
                <a:latin typeface="Arial"/>
              </a:rPr>
              <a:t>Date Captured (yyyy-mm-dd)</a:t>
            </a:r>
            <a:r>
              <a:rPr lang="en-US" sz="1200" b="false">
                <a:latin typeface="Arial"/>
              </a:rPr>
              <a:t> </a:t>
            </a:r>
            <a:r>
              <a:rPr lang="en-US" sz="1200" b="false">
                <a:latin typeface="Arial"/>
              </a:rPr>
              <a:t>2015-11-10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2015-11</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