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2374900"/>
            <a:ext cx="16256000" cy="43815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JRL030595tr</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Thirteen columns of text demarcated by black lines. There is some significant damage to the first column, which is blackened. Painted vignettes appear above the text. Unfortunately, damage to the upper section of the papyrus destroyed many of the scenes, leaving traces above column 1 and fully preserved scenes above columns 10-13.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245100" y="0"/>
            <a:ext cx="57531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JRL0810096dc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 1</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There is some significant damage to this first column, which is blackened. The remains of painted vignettes appear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hrt006r-001</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832100" y="0"/>
            <a:ext cx="105918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JRL0810097dc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2 &amp; 3</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second and third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hrt006r-002</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302000" y="0"/>
            <a:ext cx="96520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JRL0810098dc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4 &amp; 5</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fourth and fifth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hrt006r-004</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848100" y="0"/>
            <a:ext cx="85598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JRL0810100dc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8 &amp; 9</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eighth and ninth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hrt006r-008</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127500" y="0"/>
            <a:ext cx="80010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JRL0810101dc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10 &amp; 11</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tenth and eleventh columns of text: fully preserved painted vignettess appear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hrt006r-010</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857500" y="0"/>
            <a:ext cx="105283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JRL0810102dc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12 &amp; 13</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twelfth and thirteenth columns of text: fully preserved painted vignettess appear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hrt006r-012</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860800" y="0"/>
            <a:ext cx="85344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Hieratic P 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JRL0810099dc</a:t>
            </a:r>
            <a:r>
              <a:rPr lang="en-US" sz="1200">
                <a:latin typeface="Arial"/>
              </a:rPr>
              <a:t>
</a:t>
            </a:r>
            <a:r>
              <a:rPr lang="en-US" sz="1200" b="true">
                <a:latin typeface="Arial"/>
              </a:rPr>
              <a:t>Image Title</a:t>
            </a:r>
            <a:r>
              <a:rPr lang="en-US" sz="1200" b="false">
                <a:latin typeface="Arial"/>
              </a:rPr>
              <a:t> </a:t>
            </a:r>
            <a:r>
              <a:rPr lang="en-US" sz="1200" b="false">
                <a:latin typeface="Arial"/>
              </a:rPr>
              <a:t>Book of Breathing</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Death</a:t>
            </a:r>
            <a:r>
              <a:rPr lang="en-US" sz="1200">
                <a:latin typeface="Arial"/>
              </a:rPr>
              <a:t>
</a:t>
            </a:r>
            <a:r>
              <a:rPr lang="en-US" sz="1200" b="true">
                <a:latin typeface="Arial"/>
              </a:rPr>
              <a:t>Subject</a:t>
            </a:r>
            <a:r>
              <a:rPr lang="en-US" sz="1200" b="false">
                <a:latin typeface="Arial"/>
              </a:rPr>
              <a:t> </a:t>
            </a:r>
            <a:r>
              <a:rPr lang="en-US" sz="1200" b="false">
                <a:latin typeface="Arial"/>
              </a:rPr>
              <a:t>Funeral rites and ceremonies</a:t>
            </a:r>
            <a:r>
              <a:rPr lang="en-US" sz="1200">
                <a:latin typeface="Arial"/>
              </a:rPr>
              <a:t>
</a:t>
            </a:r>
            <a:r>
              <a:rPr lang="en-US" sz="1200" b="true">
                <a:latin typeface="Arial"/>
              </a:rPr>
              <a:t>Subject</a:t>
            </a:r>
            <a:r>
              <a:rPr lang="en-US" sz="1200" b="false">
                <a:latin typeface="Arial"/>
              </a:rPr>
              <a:t> </a:t>
            </a:r>
            <a:r>
              <a:rPr lang="en-US" sz="1200" b="false">
                <a:latin typeface="Arial"/>
              </a:rPr>
              <a:t>Egypt--Antiquities</a:t>
            </a:r>
            <a:r>
              <a:rPr lang="en-US" sz="1200">
                <a:latin typeface="Arial"/>
              </a:rPr>
              <a:t>
</a:t>
            </a:r>
            <a:r>
              <a:rPr lang="en-US" sz="1200" b="true">
                <a:latin typeface="Arial"/>
              </a:rPr>
              <a:t>Section</a:t>
            </a:r>
            <a:r>
              <a:rPr lang="en-US" sz="1200" b="false">
                <a:latin typeface="Arial"/>
              </a:rPr>
              <a:t> </a:t>
            </a:r>
            <a:r>
              <a:rPr lang="en-US" sz="1200" b="false">
                <a:latin typeface="Arial"/>
              </a:rPr>
              <a:t>Columns 6 &amp; 7</a:t>
            </a:r>
            <a:r>
              <a:rPr lang="en-US" sz="1200">
                <a:latin typeface="Arial"/>
              </a:rPr>
              <a:t>
</a:t>
            </a:r>
            <a:r>
              <a:rPr lang="en-US" sz="1200" b="true">
                <a:latin typeface="Arial"/>
              </a:rPr>
              <a:t>Description</a:t>
            </a:r>
            <a:r>
              <a:rPr lang="en-US" sz="1200" b="false">
                <a:latin typeface="Arial"/>
              </a:rPr>
              <a:t> </a:t>
            </a:r>
            <a:r>
              <a:rPr lang="en-US" sz="1200" b="false">
                <a:latin typeface="Arial"/>
              </a:rPr>
              <a:t>Book of Breathing written for a woman named Heryet, whose mother was named Tapelyet. The sixth and seventh columns of text: damage to the upper section of the papyrus has destroyed the painted vignettes which would have appeared above the text. The Book of Breathing is an Ancient Egyptian funerary text.</a:t>
            </a:r>
            <a:r>
              <a:rPr lang="en-US" sz="1200">
                <a:latin typeface="Arial"/>
              </a:rPr>
              <a:t>
</a:t>
            </a:r>
            <a:r>
              <a:rPr lang="en-US" sz="1200" b="true">
                <a:latin typeface="Arial"/>
              </a:rPr>
              <a:t>Date created</a:t>
            </a:r>
            <a:r>
              <a:rPr lang="en-US" sz="1200" b="false">
                <a:latin typeface="Arial"/>
              </a:rPr>
              <a:t> </a:t>
            </a:r>
            <a:r>
              <a:rPr lang="en-US" sz="1200" b="false">
                <a:latin typeface="Arial"/>
              </a:rPr>
              <a:t>2nd century</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 covered</a:t>
            </a:r>
            <a:r>
              <a:rPr lang="en-US" sz="1200" b="false">
                <a:latin typeface="Arial"/>
              </a:rPr>
              <a:t> </a:t>
            </a:r>
            <a:r>
              <a:rPr lang="en-US" sz="1200" b="false">
                <a:latin typeface="Arial"/>
              </a:rPr>
              <a:t>Egypt</a:t>
            </a:r>
            <a:r>
              <a:rPr lang="en-US" sz="1200">
                <a:latin typeface="Arial"/>
              </a:rPr>
              <a:t>
</a:t>
            </a:r>
            <a:r>
              <a:rPr lang="en-US" sz="1200" b="true">
                <a:latin typeface="Arial"/>
              </a:rPr>
              <a:t>Language</a:t>
            </a:r>
            <a:r>
              <a:rPr lang="en-US" sz="1200" b="false">
                <a:latin typeface="Arial"/>
              </a:rPr>
              <a:t> </a:t>
            </a:r>
            <a:r>
              <a:rPr lang="en-US" sz="1200" b="false">
                <a:latin typeface="Arial"/>
              </a:rPr>
              <a:t>Egyptian</a:t>
            </a:r>
            <a:r>
              <a:rPr lang="en-US" sz="1200">
                <a:latin typeface="Arial"/>
              </a:rPr>
              <a:t>
</a:t>
            </a:r>
            <a:r>
              <a:rPr lang="en-US" sz="1200" b="true">
                <a:latin typeface="Arial"/>
              </a:rPr>
              <a:t>Language code</a:t>
            </a:r>
            <a:r>
              <a:rPr lang="en-US" sz="1200" b="false">
                <a:latin typeface="Arial"/>
              </a:rPr>
              <a:t> </a:t>
            </a:r>
            <a:r>
              <a:rPr lang="en-US" sz="1200" b="false">
                <a:latin typeface="Arial"/>
              </a:rPr>
              <a:t>egy-EG</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Scrolls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hrt006r-006</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2008-06-24</a:t>
            </a:r>
            <a:r>
              <a:rPr lang="en-US" sz="1200">
                <a:latin typeface="Arial"/>
              </a:rPr>
              <a:t>
</a:t>
            </a:r>
            <a:r>
              <a:rPr lang="en-US" sz="1200" b="true">
                <a:latin typeface="Arial"/>
              </a:rPr>
              <a:t>Date: issued</a:t>
            </a:r>
            <a:r>
              <a:rPr lang="en-US" sz="1200" b="false">
                <a:latin typeface="Arial"/>
              </a:rPr>
              <a:t> </a:t>
            </a:r>
            <a:r>
              <a:rPr lang="en-US" sz="1200" b="false">
                <a:latin typeface="Arial"/>
              </a:rPr>
              <a:t>2008-11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